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4" r:id="rId4"/>
    <p:sldId id="258" r:id="rId5"/>
    <p:sldId id="259" r:id="rId6"/>
    <p:sldId id="266" r:id="rId7"/>
    <p:sldId id="260" r:id="rId8"/>
    <p:sldId id="264" r:id="rId9"/>
    <p:sldId id="262" r:id="rId10"/>
    <p:sldId id="263" r:id="rId11"/>
    <p:sldId id="265" r:id="rId12"/>
    <p:sldId id="271" r:id="rId13"/>
    <p:sldId id="261" r:id="rId14"/>
  </p:sldIdLst>
  <p:sldSz cx="12192000" cy="6858000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B5"/>
    <a:srgbClr val="EA5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86E69-FC5A-2944-4EA0-AC80D8C14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F7F733-9538-9324-A850-7AC2BF82D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A0C76E-F17C-9AF0-E82D-71B1F35BB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B83628-2D0C-7C12-D14D-D03EDEF6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056107-0365-0C12-715B-C0F6E4C0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10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B4D48-D617-AA55-0535-C01A4D30C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F960A-5F0C-7651-90DF-851AC6477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E8084-B8E7-005E-230A-D497C0B8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C4247A-CD8C-C076-C7D0-9FD06A26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47629D-4AF0-6C1B-3F6E-FD87B03E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89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71E313-E2B0-73A7-BC92-9D6D768F5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FBC6D6A-6D08-9AA8-B392-A75796D2A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3F7BF-F11D-2D16-4646-F6CD22AE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DAF9D7-DD61-6D5A-179F-AC37BFCD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76522-0FDF-24D9-D000-D28C6556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363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692E1-0E16-493D-ADF3-6F801A28EC23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51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D72D-1BDA-41E8-A8C0-09E97463529B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45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20D5-B08E-4CC8-9DE0-BB2327CDA482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074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C117-C020-4EB0-880B-14B0D2F1A4BC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52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9137-B62E-42D1-8A7E-D9D205268D99}" type="datetime1">
              <a:rPr lang="de-DE" smtClean="0"/>
              <a:t>31.03.2025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703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A647-25D8-441E-99B5-6EA4CFF388C3}" type="datetime1">
              <a:rPr lang="de-DE" smtClean="0"/>
              <a:t>31.03.2025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05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9E87-A803-4FD9-9FC3-2B7476E7026A}" type="datetime1">
              <a:rPr lang="de-DE" smtClean="0"/>
              <a:t>31.03.2025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7224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2E71-BB4B-4528-99A8-266B0B8CB5DC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78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802F5-3BA3-DE92-7130-BBE0D576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FE14AB-DC0B-5F7D-E57F-BE7928CB8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731"/>
            <a:ext cx="10515600" cy="472623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4BA83C-8E75-29A0-27F1-56240E99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3C17CE-5F51-3E4E-424C-5D281B5E8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A6759F-C6E3-EA79-1E8E-9661AEF5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162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20483-0855-4751-B7FF-9C6B6C2A6A1F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812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788-43C1-4FD4-A858-FD7A3F2F14FB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965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BEE6-01F3-4F34-A7B0-978374F55077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92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59B40-7344-F094-676E-4B44D5FE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A3FFC5-3540-DDC5-423B-3884C785E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004E80-237A-F71D-86F6-81076260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1B10A1-1F79-C892-976B-A21EB5720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1EF6D-5FAA-0F18-8309-81CA6CE5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60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39E87-510E-D2DF-20E0-0FCE8C6E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1F26B2-EA0B-8D96-2763-EEDE62C9E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7CD505-3A59-2240-8089-51C58BA6D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83D98F-5C38-A990-3720-B2941B23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D67265-E8D4-4A93-D83C-F374B35F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9BEB19-531F-0BB6-9BA7-AAE8E0BA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81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E1936-E30B-8387-6C75-D8F1F3416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E8E267-0C83-F880-736E-0987347D4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6F7D26-E1C7-7377-191E-4C36931A6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EDC8C4-D605-6CEF-9629-7A9F5E103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36D9696-CDBC-FF91-F484-675F2CD6B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C9419E2-852F-ADC9-5229-C143F786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A67F4C-5A44-CDB2-1380-EBAC4B80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D0CBB59-9CB8-0DF6-7DB8-D3269A7BB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11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B5E14-80BB-5636-3285-825A19D26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08EE47-ED03-A68B-5F41-345AF894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152002-8788-4523-32E3-00BA3240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19C3DB-A127-4385-6D62-FE44E0F0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857B36-E1EB-E427-6FBE-2E10FF486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5C33307-062C-ADEF-4E1D-F2E97EDD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E4085E-6BCD-C489-90EF-BE7FB752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5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BBFE6-9E39-8ABE-77BA-E7363B18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1C344A-1705-F77B-02A8-95D65E06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616AAC-8313-2FE4-1F3A-C95C559C7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5951A-6083-0AEB-1139-E18FCD52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69D496-4B69-E84C-72B0-078E5120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150D1E-0C8A-4F65-2C61-C8BE349B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05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50BC0-3887-15E3-E6DB-F19D89B1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3FD21B-C8DD-D7E3-45AB-967086DA6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300111-5D7A-F982-0B8B-B26F73251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145EDB-E1C5-6E18-157A-AE18DB41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C7FA2C-C094-5B16-AEC2-95C0A054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ED7C91-9DF0-CFC0-311A-618BECE8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22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7E663D8-3DA1-5CE2-4EAB-81D46B51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CF9A98-3BD5-6660-39F6-628A66C94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4692"/>
            <a:ext cx="10515600" cy="4682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75372F-933E-8ED6-52CA-6EE43444E9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3E0BB1-3274-4205-9491-7F01071074DE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9B3159-EA38-1FAE-D6E9-8B1C91EB0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30CC4B-8A14-7640-17A1-317E2B796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800695-AD3C-404A-B250-33A9AC43FF61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Schrift, Grafiken, Typografie, Design enthält.&#10;&#10;Automatisch generierte Beschreibung">
            <a:extLst>
              <a:ext uri="{FF2B5EF4-FFF2-40B4-BE49-F238E27FC236}">
                <a16:creationId xmlns:a16="http://schemas.microsoft.com/office/drawing/2014/main" id="{E128043A-2F02-8DB4-9E3C-6E224FF4314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958" y="365125"/>
            <a:ext cx="4204084" cy="47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3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251E-4FBC-4A28-83FA-4C1563A119E8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2" descr="Ein Bild, das Schrift, Grafiken, Typografie, Design enthält.&#10;&#10;Automatisch generierte Beschreibung">
            <a:extLst>
              <a:ext uri="{FF2B5EF4-FFF2-40B4-BE49-F238E27FC236}">
                <a16:creationId xmlns:a16="http://schemas.microsoft.com/office/drawing/2014/main" id="{4639FA17-2018-FF46-9F03-B6BC4D9DF1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725" y="365125"/>
            <a:ext cx="3906550" cy="44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54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01830-D3CB-D34E-B0E2-0BE5D9673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0225"/>
            <a:ext cx="9144000" cy="4999558"/>
          </a:xfrm>
        </p:spPr>
        <p:txBody>
          <a:bodyPr>
            <a:noAutofit/>
          </a:bodyPr>
          <a:lstStyle/>
          <a:p>
            <a:br>
              <a:rPr lang="de-DE" sz="5400" dirty="0"/>
            </a:br>
            <a:br>
              <a:rPr lang="de-DE" sz="5400" dirty="0"/>
            </a:br>
            <a:r>
              <a:rPr lang="de-DE" sz="5400" dirty="0"/>
              <a:t>Roter Faden für eine gelungene Unternehmenspräsentation/</a:t>
            </a:r>
            <a:br>
              <a:rPr lang="de-DE" sz="5400" dirty="0"/>
            </a:br>
            <a:r>
              <a:rPr lang="de-DE" sz="5400" dirty="0"/>
              <a:t>Pitch Deck </a:t>
            </a:r>
            <a:br>
              <a:rPr lang="de-DE" sz="5400" dirty="0"/>
            </a:br>
            <a:br>
              <a:rPr lang="de-DE" sz="5400" dirty="0"/>
            </a:br>
            <a:r>
              <a:rPr lang="de-DE" sz="5400" dirty="0">
                <a:solidFill>
                  <a:srgbClr val="0096B5"/>
                </a:solidFill>
              </a:rPr>
              <a:t>„Klassische Gründungen“</a:t>
            </a:r>
            <a:br>
              <a:rPr lang="de-DE" sz="5400" dirty="0"/>
            </a:b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237350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D3545-C76C-EB59-B5B6-15C2D4448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114617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Finanzplanung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D6ECD1-8CF7-CDAC-9998-4219CA9E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2231781"/>
            <a:ext cx="8953500" cy="635706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1400" i="1" dirty="0"/>
              <a:t>Welcher Jahresumsatz wird voraussichtlich generiert? Welche einmaligen und laufenden Kosten fallen an? Wie werden diese Kosten finanziert? Ist Eigenkapital vorhanden? Wieviel? </a:t>
            </a:r>
            <a:br>
              <a:rPr lang="de-DE" sz="1400" i="1" dirty="0"/>
            </a:br>
            <a:endParaRPr lang="de-DE" sz="1400" i="1" dirty="0"/>
          </a:p>
        </p:txBody>
      </p:sp>
    </p:spTree>
    <p:extLst>
      <p:ext uri="{BB962C8B-B14F-4D97-AF65-F5344CB8AC3E}">
        <p14:creationId xmlns:p14="http://schemas.microsoft.com/office/powerpoint/2010/main" val="149331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feil nach rechts 28"/>
          <p:cNvSpPr/>
          <p:nvPr/>
        </p:nvSpPr>
        <p:spPr>
          <a:xfrm>
            <a:off x="2581502" y="4162655"/>
            <a:ext cx="9306979" cy="806076"/>
          </a:xfrm>
          <a:prstGeom prst="rightArrow">
            <a:avLst/>
          </a:prstGeom>
          <a:solidFill>
            <a:srgbClr val="0A4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(Textkörper)"/>
              <a:ea typeface="+mn-ea"/>
              <a:cs typeface="+mn-cs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154" y="1297675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96B5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Status Quo &amp; geplante Meilensteine</a:t>
            </a:r>
          </a:p>
        </p:txBody>
      </p:sp>
      <p:cxnSp>
        <p:nvCxnSpPr>
          <p:cNvPr id="8" name="Straight Connector 29">
            <a:extLst>
              <a:ext uri="{FF2B5EF4-FFF2-40B4-BE49-F238E27FC236}">
                <a16:creationId xmlns:a16="http://schemas.microsoft.com/office/drawing/2014/main" id="{9367EDCB-5280-5C4F-ADF7-F561ECADCA74}"/>
              </a:ext>
            </a:extLst>
          </p:cNvPr>
          <p:cNvCxnSpPr/>
          <p:nvPr/>
        </p:nvCxnSpPr>
        <p:spPr>
          <a:xfrm flipV="1">
            <a:off x="9148095" y="4750814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3">
            <a:extLst>
              <a:ext uri="{FF2B5EF4-FFF2-40B4-BE49-F238E27FC236}">
                <a16:creationId xmlns:a16="http://schemas.microsoft.com/office/drawing/2014/main" id="{82BCDEF8-3DAD-F948-883E-2B2E54E486D6}"/>
              </a:ext>
            </a:extLst>
          </p:cNvPr>
          <p:cNvCxnSpPr/>
          <p:nvPr/>
        </p:nvCxnSpPr>
        <p:spPr>
          <a:xfrm flipV="1">
            <a:off x="10819164" y="3578006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6">
            <a:extLst>
              <a:ext uri="{FF2B5EF4-FFF2-40B4-BE49-F238E27FC236}">
                <a16:creationId xmlns:a16="http://schemas.microsoft.com/office/drawing/2014/main" id="{1D8C1316-8AC7-484E-9390-BA196B2F0B07}"/>
              </a:ext>
            </a:extLst>
          </p:cNvPr>
          <p:cNvCxnSpPr/>
          <p:nvPr/>
        </p:nvCxnSpPr>
        <p:spPr>
          <a:xfrm flipV="1">
            <a:off x="8068516" y="3570279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V="1">
            <a:off x="5026788" y="4100663"/>
            <a:ext cx="0" cy="273713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CEA9633A-96E4-A14C-A9F5-98FFA9402003}"/>
              </a:ext>
            </a:extLst>
          </p:cNvPr>
          <p:cNvCxnSpPr/>
          <p:nvPr/>
        </p:nvCxnSpPr>
        <p:spPr>
          <a:xfrm flipV="1">
            <a:off x="3200835" y="3580994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0">
            <a:extLst>
              <a:ext uri="{FF2B5EF4-FFF2-40B4-BE49-F238E27FC236}">
                <a16:creationId xmlns:a16="http://schemas.microsoft.com/office/drawing/2014/main" id="{87095175-A84B-814F-9DE9-2E7C67ED79D8}"/>
              </a:ext>
            </a:extLst>
          </p:cNvPr>
          <p:cNvCxnSpPr/>
          <p:nvPr/>
        </p:nvCxnSpPr>
        <p:spPr>
          <a:xfrm flipV="1">
            <a:off x="4029502" y="4743708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9F6A2F7A-B3E4-F942-8102-C930977D92B1}"/>
              </a:ext>
            </a:extLst>
          </p:cNvPr>
          <p:cNvCxnSpPr/>
          <p:nvPr/>
        </p:nvCxnSpPr>
        <p:spPr>
          <a:xfrm flipV="1">
            <a:off x="6977573" y="4754031"/>
            <a:ext cx="0" cy="373175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8">
            <a:extLst>
              <a:ext uri="{FF2B5EF4-FFF2-40B4-BE49-F238E27FC236}">
                <a16:creationId xmlns:a16="http://schemas.microsoft.com/office/drawing/2014/main" id="{4A9B34ED-110B-7844-A1C8-AC1E1E83640C}"/>
              </a:ext>
            </a:extLst>
          </p:cNvPr>
          <p:cNvSpPr/>
          <p:nvPr/>
        </p:nvSpPr>
        <p:spPr>
          <a:xfrm>
            <a:off x="4794802" y="3092846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590F12-8E9A-D945-AFCC-8DD2F2019205}"/>
              </a:ext>
            </a:extLst>
          </p:cNvPr>
          <p:cNvSpPr/>
          <p:nvPr/>
        </p:nvSpPr>
        <p:spPr>
          <a:xfrm>
            <a:off x="2960222" y="2622496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FAA363BF-A75D-414E-B246-F8A8874E0C95}"/>
              </a:ext>
            </a:extLst>
          </p:cNvPr>
          <p:cNvSpPr/>
          <p:nvPr/>
        </p:nvSpPr>
        <p:spPr>
          <a:xfrm>
            <a:off x="3039531" y="4386802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id="{A9190307-3EAB-B347-8154-936DECA04E9D}"/>
              </a:ext>
            </a:extLst>
          </p:cNvPr>
          <p:cNvSpPr/>
          <p:nvPr/>
        </p:nvSpPr>
        <p:spPr>
          <a:xfrm>
            <a:off x="5865299" y="4402311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20" name="Rectangle 32">
            <a:extLst>
              <a:ext uri="{FF2B5EF4-FFF2-40B4-BE49-F238E27FC236}">
                <a16:creationId xmlns:a16="http://schemas.microsoft.com/office/drawing/2014/main" id="{40B80090-A63E-F949-A300-BB07B75EB729}"/>
              </a:ext>
            </a:extLst>
          </p:cNvPr>
          <p:cNvSpPr/>
          <p:nvPr/>
        </p:nvSpPr>
        <p:spPr>
          <a:xfrm>
            <a:off x="9534742" y="4401951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2027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40600" y="1977706"/>
            <a:ext cx="453265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+mn-ea"/>
                <a:cs typeface="+mn-cs"/>
              </a:rPr>
              <a:t>Die wichtigsten Meilensteine in  den nächsten 2-3 Jahren</a:t>
            </a:r>
            <a:b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+mn-ea"/>
                <a:cs typeface="+mn-cs"/>
              </a:rPr>
            </a:b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+mn-ea"/>
                <a:cs typeface="+mn-cs"/>
              </a:rPr>
              <a:t>Mögliche Darstellung: </a:t>
            </a:r>
          </a:p>
        </p:txBody>
      </p:sp>
      <p:cxnSp>
        <p:nvCxnSpPr>
          <p:cNvPr id="22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H="1" flipV="1">
            <a:off x="4565111" y="4386802"/>
            <a:ext cx="1602" cy="369332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V="1">
            <a:off x="7988380" y="4374376"/>
            <a:ext cx="0" cy="396907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8">
            <a:extLst>
              <a:ext uri="{FF2B5EF4-FFF2-40B4-BE49-F238E27FC236}">
                <a16:creationId xmlns:a16="http://schemas.microsoft.com/office/drawing/2014/main" id="{4A9B34ED-110B-7844-A1C8-AC1E1E83640C}"/>
              </a:ext>
            </a:extLst>
          </p:cNvPr>
          <p:cNvSpPr/>
          <p:nvPr/>
        </p:nvSpPr>
        <p:spPr>
          <a:xfrm>
            <a:off x="6725349" y="5152521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8590F12-8E9A-D945-AFCC-8DD2F2019205}"/>
              </a:ext>
            </a:extLst>
          </p:cNvPr>
          <p:cNvSpPr/>
          <p:nvPr/>
        </p:nvSpPr>
        <p:spPr>
          <a:xfrm>
            <a:off x="3771622" y="5544277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626" y="3692508"/>
            <a:ext cx="2412626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Meilensteine bei der Realisierung meiner Geschäftsidee:</a:t>
            </a:r>
          </a:p>
        </p:txBody>
      </p:sp>
      <p:sp>
        <p:nvSpPr>
          <p:cNvPr id="27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154" y="5246652"/>
            <a:ext cx="2333723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Meilensteine bei der Finanzierung:</a:t>
            </a:r>
          </a:p>
        </p:txBody>
      </p:sp>
      <p:sp>
        <p:nvSpPr>
          <p:cNvPr id="33" name="Foliennummernplatzhalter 32"/>
          <p:cNvSpPr>
            <a:spLocks noGrp="1"/>
          </p:cNvSpPr>
          <p:nvPr>
            <p:ph type="sldNum" sz="quarter" idx="12"/>
          </p:nvPr>
        </p:nvSpPr>
        <p:spPr>
          <a:xfrm>
            <a:off x="9448800" y="648291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F16E48-68EF-4379-92FC-3C586159496F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ptos (Textkörper)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ptos (Textkörper)"/>
              <a:ea typeface="+mn-ea"/>
              <a:cs typeface="+mn-cs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D0C8621-1870-13CA-0EDB-34D417EA90F1}"/>
              </a:ext>
            </a:extLst>
          </p:cNvPr>
          <p:cNvSpPr/>
          <p:nvPr/>
        </p:nvSpPr>
        <p:spPr>
          <a:xfrm>
            <a:off x="8907765" y="5489014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D977672-1A4D-53C8-F90F-11098072B511}"/>
              </a:ext>
            </a:extLst>
          </p:cNvPr>
          <p:cNvSpPr/>
          <p:nvPr/>
        </p:nvSpPr>
        <p:spPr>
          <a:xfrm>
            <a:off x="7824440" y="2743978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0A8AC2F-42BD-50DD-3B7C-34EFD34D1ECD}"/>
              </a:ext>
            </a:extLst>
          </p:cNvPr>
          <p:cNvSpPr/>
          <p:nvPr/>
        </p:nvSpPr>
        <p:spPr>
          <a:xfrm>
            <a:off x="10578657" y="2624628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5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3B644-1BD4-EDFE-3587-E365FE997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000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Unterstützung und Kontakt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3DA1AD-E562-137D-124E-3B84ABA6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5607"/>
            <a:ext cx="9286875" cy="5209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Welche Unterstützung wird für den Erfolg des Unternehmens benötigt? Warum bewerbe ich mich für den Preis? </a:t>
            </a:r>
            <a:br>
              <a:rPr lang="de-DE" sz="1400" i="1" dirty="0"/>
            </a:br>
            <a:r>
              <a:rPr lang="de-DE" sz="1400" i="1" dirty="0"/>
              <a:t>Wie kann man </a:t>
            </a:r>
            <a:r>
              <a:rPr lang="de-DE" sz="1400" i="1"/>
              <a:t>mich erreichen?</a:t>
            </a:r>
            <a:endParaRPr lang="de-DE" sz="1400" i="1" dirty="0"/>
          </a:p>
        </p:txBody>
      </p:sp>
    </p:spTree>
    <p:extLst>
      <p:ext uri="{BB962C8B-B14F-4D97-AF65-F5344CB8AC3E}">
        <p14:creationId xmlns:p14="http://schemas.microsoft.com/office/powerpoint/2010/main" val="258877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438346" y="2330672"/>
            <a:ext cx="54129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5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XXX</a:t>
            </a: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8461473-7221-DCB4-96AD-896DC0C5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222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  <a:latin typeface="Aptos (Textkörper)"/>
                <a:cs typeface="Calibri Light"/>
              </a:rPr>
              <a:t>Hinweise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1E7003-CDFF-A3A8-D888-5570DB58C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0672"/>
            <a:ext cx="10515600" cy="40288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400" dirty="0">
                <a:latin typeface="Aptos (Textkörper)"/>
              </a:rPr>
              <a:t>Das Pitch Deck repräsentiert dein Unternehmen</a:t>
            </a:r>
          </a:p>
          <a:p>
            <a:pPr lvl="1"/>
            <a:r>
              <a:rPr lang="de-DE" sz="2000" dirty="0">
                <a:latin typeface="Aptos (Textkörper)"/>
              </a:rPr>
              <a:t>Layout, Darstellung sollen dich widerspiegeln</a:t>
            </a:r>
          </a:p>
          <a:p>
            <a:pPr lvl="1"/>
            <a:r>
              <a:rPr lang="de-DE" sz="2000" dirty="0">
                <a:latin typeface="Aptos (Textkörper)"/>
              </a:rPr>
              <a:t>Reihenfolge soll deinem roten Faden entsprechen</a:t>
            </a:r>
          </a:p>
          <a:p>
            <a:pPr lvl="1"/>
            <a:r>
              <a:rPr lang="de-DE" sz="2000" dirty="0">
                <a:latin typeface="Aptos (Textkörper)"/>
              </a:rPr>
              <a:t>Erzähle deine Geschichte</a:t>
            </a:r>
          </a:p>
          <a:p>
            <a:pPr lvl="1"/>
            <a:endParaRPr lang="de-DE" sz="2000" dirty="0">
              <a:latin typeface="Aptos (Textkörper)"/>
            </a:endParaRPr>
          </a:p>
          <a:p>
            <a:r>
              <a:rPr lang="de-DE" sz="2400" dirty="0">
                <a:latin typeface="Aptos (Textkörper)"/>
              </a:rPr>
              <a:t>Die Folien sollen Kernbotschaften enthalten</a:t>
            </a:r>
          </a:p>
          <a:p>
            <a:pPr lvl="1"/>
            <a:r>
              <a:rPr lang="de-DE" sz="2000" dirty="0">
                <a:latin typeface="Aptos (Textkörper)"/>
              </a:rPr>
              <a:t>Die Themen der nachfolgenden Folien sollen abgedeckt sein</a:t>
            </a:r>
          </a:p>
          <a:p>
            <a:pPr lvl="1"/>
            <a:r>
              <a:rPr lang="de-DE" sz="2000">
                <a:latin typeface="Aptos (Textkörper)"/>
              </a:rPr>
              <a:t>Die markierten "</a:t>
            </a:r>
            <a:r>
              <a:rPr lang="de-DE" sz="2000" dirty="0">
                <a:latin typeface="Aptos (Textkörper)"/>
              </a:rPr>
              <a:t>Notizen" auf den nachfolgenden Folien dienen als Leitlinie</a:t>
            </a:r>
          </a:p>
        </p:txBody>
      </p:sp>
    </p:spTree>
    <p:extLst>
      <p:ext uri="{BB962C8B-B14F-4D97-AF65-F5344CB8AC3E}">
        <p14:creationId xmlns:p14="http://schemas.microsoft.com/office/powerpoint/2010/main" val="426875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04BBB-28D7-DCFE-D686-C99CBC486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960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CAAECC-7535-38BC-97F9-3068C6DAB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566"/>
            <a:ext cx="10515600" cy="47262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Kurzvorstellung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Team &amp; Fähigkeiten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Geschäftsidee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Wettbewerb/Alleinstellungsmerkmale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Kunden/Markt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Geschäftsmodell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Finanzplanung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Status Quo &amp; geplante Meilensteine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Unterstützung und Kontakt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33BFF3-AFF1-E0FA-1DAE-C26D9318AA83}"/>
              </a:ext>
            </a:extLst>
          </p:cNvPr>
          <p:cNvSpPr txBox="1"/>
          <p:nvPr/>
        </p:nvSpPr>
        <p:spPr>
          <a:xfrm>
            <a:off x="838200" y="6102820"/>
            <a:ext cx="1094761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400" i="1" dirty="0"/>
              <a:t>Hinweis: Die Folien können frei gestaltet werden. Ein Inhaltsverzeichnis muss nicht enthalten sein. Wir bitten aber, die sonstige vorgegebene </a:t>
            </a:r>
          </a:p>
          <a:p>
            <a:r>
              <a:rPr lang="de-DE" sz="1400" i="1" dirty="0"/>
              <a:t>Struktur einzuhalten!</a:t>
            </a:r>
          </a:p>
        </p:txBody>
      </p:sp>
    </p:spTree>
    <p:extLst>
      <p:ext uri="{BB962C8B-B14F-4D97-AF65-F5344CB8AC3E}">
        <p14:creationId xmlns:p14="http://schemas.microsoft.com/office/powerpoint/2010/main" val="342877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FF588-784F-CE9E-AF37-E462883E2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26" y="924418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Kurzvorstellung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89AC97-53C8-ADD4-800C-60CED0B45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5" y="2059619"/>
            <a:ext cx="8890340" cy="52378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Name des Unternehmens, Name des/der </a:t>
            </a:r>
            <a:r>
              <a:rPr lang="de-DE" sz="1400" i="1" dirty="0" err="1"/>
              <a:t>Gründer:innen</a:t>
            </a:r>
            <a:r>
              <a:rPr lang="de-DE" sz="1400" i="1" dirty="0"/>
              <a:t>, Branche, Standort, Zeitpunkt der geplanten Gründung, </a:t>
            </a:r>
            <a:br>
              <a:rPr lang="de-DE" sz="1400" i="1" dirty="0"/>
            </a:br>
            <a:r>
              <a:rPr lang="de-DE" sz="1400" i="1" dirty="0"/>
              <a:t>Kurzbeschreibung der Gründungsidee in einem Satz</a:t>
            </a:r>
          </a:p>
        </p:txBody>
      </p:sp>
    </p:spTree>
    <p:extLst>
      <p:ext uri="{BB962C8B-B14F-4D97-AF65-F5344CB8AC3E}">
        <p14:creationId xmlns:p14="http://schemas.microsoft.com/office/powerpoint/2010/main" val="383344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D9797-B512-A631-0CDA-36347B9E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6163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Team und Fähigkeiten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496087-8218-B025-3849-7AB6AEA2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161261"/>
            <a:ext cx="10515600" cy="98143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Wird allein gegründet oder im Team? Kurzvorstellung des Teams. Welche Erfahrungen und Qualifikationen bringt der/die </a:t>
            </a:r>
            <a:r>
              <a:rPr lang="de-DE" sz="1400" i="1" dirty="0" err="1"/>
              <a:t>Gründer:in</a:t>
            </a:r>
            <a:r>
              <a:rPr lang="de-DE" sz="1400" i="1" dirty="0"/>
              <a:t> bzw. das Team mit? </a:t>
            </a:r>
          </a:p>
        </p:txBody>
      </p:sp>
    </p:spTree>
    <p:extLst>
      <p:ext uri="{BB962C8B-B14F-4D97-AF65-F5344CB8AC3E}">
        <p14:creationId xmlns:p14="http://schemas.microsoft.com/office/powerpoint/2010/main" val="274976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76292-8655-7A3C-7AFC-8B413FA29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0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Geschäftsidee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FA415C-5BE4-F20F-88F1-9DD4A6599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3657"/>
            <a:ext cx="8915400" cy="57809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Welche Produkte oder Dienstleistungen werden angeboten? Wird eine Innovation angeboten? Wie sieht diese aus? Wird ein spezielles Problem gelöst? Welches?</a:t>
            </a:r>
          </a:p>
        </p:txBody>
      </p:sp>
    </p:spTree>
    <p:extLst>
      <p:ext uri="{BB962C8B-B14F-4D97-AF65-F5344CB8AC3E}">
        <p14:creationId xmlns:p14="http://schemas.microsoft.com/office/powerpoint/2010/main" val="395504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60335-B3BE-23B2-8D22-D3A6674B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568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Wettbewerb/Alleinstellungsmerkmale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19DBE9-A886-291F-DB75-046AFF854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2171334"/>
            <a:ext cx="10515600" cy="38759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Wer sind meine </a:t>
            </a:r>
            <a:r>
              <a:rPr lang="de-DE" sz="1400" i="1" dirty="0" err="1"/>
              <a:t>Hauptkonkurrent:innen</a:t>
            </a:r>
            <a:r>
              <a:rPr lang="de-DE" sz="1400" i="1" dirty="0"/>
              <a:t>? Was unterscheidet mich von den anderen? Warum ist mein Angebot besser oder anders?</a:t>
            </a:r>
          </a:p>
        </p:txBody>
      </p:sp>
    </p:spTree>
    <p:extLst>
      <p:ext uri="{BB962C8B-B14F-4D97-AF65-F5344CB8AC3E}">
        <p14:creationId xmlns:p14="http://schemas.microsoft.com/office/powerpoint/2010/main" val="379739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83023-013A-E02D-C8F1-57492CCEA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28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Markt &amp; Marktpotenzial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F70C62-3864-C1BC-97AE-BBFE5C34F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432"/>
            <a:ext cx="9815004" cy="63524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Welche Zielgruppe wird angesprochen (</a:t>
            </a:r>
            <a:r>
              <a:rPr lang="de-DE" sz="1400" i="1" dirty="0" err="1"/>
              <a:t>zB</a:t>
            </a:r>
            <a:r>
              <a:rPr lang="de-DE" sz="1400" i="1" dirty="0"/>
              <a:t> Jugendliche, Senioren, Familien)? Warum wird das Angebot gebraucht? </a:t>
            </a:r>
            <a:br>
              <a:rPr lang="de-DE" sz="1400" i="1" dirty="0"/>
            </a:br>
            <a:r>
              <a:rPr lang="de-DE" sz="1400" i="1" dirty="0"/>
              <a:t>Wieviel </a:t>
            </a:r>
            <a:r>
              <a:rPr lang="de-DE" sz="1400" i="1" dirty="0" err="1"/>
              <a:t>Kund:innenen</a:t>
            </a:r>
            <a:r>
              <a:rPr lang="de-DE" sz="1400" i="1" dirty="0"/>
              <a:t> gibt es in der Region? Wie werden die </a:t>
            </a:r>
            <a:r>
              <a:rPr lang="de-DE" sz="1400" i="1" dirty="0" err="1"/>
              <a:t>Kunden:innen</a:t>
            </a:r>
            <a:r>
              <a:rPr lang="de-DE" sz="1400" i="1" dirty="0"/>
              <a:t> erreicht? (</a:t>
            </a:r>
            <a:r>
              <a:rPr lang="de-DE" sz="1400" i="1" dirty="0" err="1"/>
              <a:t>zB</a:t>
            </a:r>
            <a:r>
              <a:rPr lang="de-DE" sz="1400" i="1" dirty="0"/>
              <a:t> Weiterempfehlung, </a:t>
            </a:r>
            <a:r>
              <a:rPr lang="de-DE" sz="1400" i="1" dirty="0" err="1"/>
              <a:t>Social</a:t>
            </a:r>
            <a:r>
              <a:rPr lang="de-DE" sz="1400" i="1" dirty="0"/>
              <a:t> Media, etc.)</a:t>
            </a:r>
          </a:p>
        </p:txBody>
      </p:sp>
    </p:spTree>
    <p:extLst>
      <p:ext uri="{BB962C8B-B14F-4D97-AF65-F5344CB8AC3E}">
        <p14:creationId xmlns:p14="http://schemas.microsoft.com/office/powerpoint/2010/main" val="89289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F13B32-314A-8046-29A1-30C541FB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946150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0096B5"/>
                </a:solidFill>
              </a:rPr>
              <a:t>Geschäftsmodell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2ACC99-6A0C-8363-D4B6-CB01EDCE8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2031757"/>
            <a:ext cx="9801225" cy="6447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i="1" dirty="0"/>
              <a:t>Wie verdient das Unterhemen Geld? Für was sind die  </a:t>
            </a:r>
            <a:r>
              <a:rPr lang="de-DE" sz="1400" i="1" dirty="0" err="1"/>
              <a:t>Kunden:innen</a:t>
            </a:r>
            <a:r>
              <a:rPr lang="de-DE" sz="1400" i="1" dirty="0"/>
              <a:t> bereit zu zahlen und wieviel? Welche Preise sind geplant? </a:t>
            </a:r>
            <a:br>
              <a:rPr lang="de-DE" sz="1400" i="1" dirty="0"/>
            </a:br>
            <a:r>
              <a:rPr lang="de-DE" sz="1400" i="1" dirty="0"/>
              <a:t>Sind zusätzliche Einnahmequellen möglich (Zusatzverkäufe, Kooperationen)?</a:t>
            </a:r>
          </a:p>
        </p:txBody>
      </p:sp>
    </p:spTree>
    <p:extLst>
      <p:ext uri="{BB962C8B-B14F-4D97-AF65-F5344CB8AC3E}">
        <p14:creationId xmlns:p14="http://schemas.microsoft.com/office/powerpoint/2010/main" val="332805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Breitbild</PresentationFormat>
  <Paragraphs>54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Aptos</vt:lpstr>
      <vt:lpstr>Aptos (Textkörper)</vt:lpstr>
      <vt:lpstr>Aptos Display</vt:lpstr>
      <vt:lpstr>Arial</vt:lpstr>
      <vt:lpstr>Calibri</vt:lpstr>
      <vt:lpstr>Calibri Light</vt:lpstr>
      <vt:lpstr>Office</vt:lpstr>
      <vt:lpstr>1_Office</vt:lpstr>
      <vt:lpstr>  Roter Faden für eine gelungene Unternehmenspräsentation/ Pitch Deck   „Klassische Gründungen“ </vt:lpstr>
      <vt:lpstr>Hinweise</vt:lpstr>
      <vt:lpstr>Inhalt</vt:lpstr>
      <vt:lpstr>Kurzvorstellung</vt:lpstr>
      <vt:lpstr>Team und Fähigkeiten</vt:lpstr>
      <vt:lpstr>Geschäftsidee</vt:lpstr>
      <vt:lpstr>Wettbewerb/Alleinstellungsmerkmale</vt:lpstr>
      <vt:lpstr>Markt &amp; Marktpotenzial</vt:lpstr>
      <vt:lpstr>Geschäftsmodell</vt:lpstr>
      <vt:lpstr>Finanzplanung</vt:lpstr>
      <vt:lpstr>PowerPoint-Präsentation</vt:lpstr>
      <vt:lpstr>Unterstützung und 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Böhler-Thurnher Heike | WKV Gründerservice</dc:creator>
  <cp:lastModifiedBy>Böhler-Thurnher Heike | WKV Gründerservice</cp:lastModifiedBy>
  <cp:revision>10</cp:revision>
  <cp:lastPrinted>2025-03-13T08:34:39Z</cp:lastPrinted>
  <dcterms:created xsi:type="dcterms:W3CDTF">2025-02-26T12:55:48Z</dcterms:created>
  <dcterms:modified xsi:type="dcterms:W3CDTF">2025-03-31T15:07:22Z</dcterms:modified>
</cp:coreProperties>
</file>