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6" r:id="rId5"/>
    <p:sldId id="274" r:id="rId6"/>
    <p:sldId id="276" r:id="rId7"/>
    <p:sldId id="257" r:id="rId8"/>
    <p:sldId id="263" r:id="rId9"/>
    <p:sldId id="264" r:id="rId10"/>
    <p:sldId id="265" r:id="rId11"/>
    <p:sldId id="266" r:id="rId12"/>
    <p:sldId id="267" r:id="rId13"/>
    <p:sldId id="269" r:id="rId14"/>
    <p:sldId id="271" r:id="rId15"/>
    <p:sldId id="277" r:id="rId16"/>
  </p:sldIdLst>
  <p:sldSz cx="12192000" cy="6858000"/>
  <p:notesSz cx="6797675" cy="9929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5B19"/>
    <a:srgbClr val="F4AC8C"/>
    <a:srgbClr val="FF5800"/>
    <a:srgbClr val="0A4A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F9D7C1-B9E6-BC65-5FBE-7FC594D30B74}" v="21" dt="2025-03-10T17:02:04.0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283" autoAdjust="0"/>
  </p:normalViewPr>
  <p:slideViewPr>
    <p:cSldViewPr snapToGrid="0">
      <p:cViewPr varScale="1">
        <p:scale>
          <a:sx n="108" d="100"/>
          <a:sy n="108" d="100"/>
        </p:scale>
        <p:origin x="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6EF278-D683-4051-A2E1-924AA18FFCC3}" type="datetimeFigureOut">
              <a:rPr lang="de-DE" smtClean="0"/>
              <a:t>02.04.2025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8722"/>
            <a:ext cx="543814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E2EF21-1332-42CA-A196-B4E6F268C7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7120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692E1-0E16-493D-ADF3-6F801A28EC23}" type="datetime1">
              <a:rPr lang="de-DE" smtClean="0"/>
              <a:t>02.04.2025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6E48-68EF-4379-92FC-3C58615949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085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8F788-43C1-4FD4-A858-FD7A3F2F14FB}" type="datetime1">
              <a:rPr lang="de-DE" smtClean="0"/>
              <a:t>02.04.2025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6E48-68EF-4379-92FC-3C58615949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1338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5BEE6-01F3-4F34-A7B0-978374F55077}" type="datetime1">
              <a:rPr lang="de-DE" smtClean="0"/>
              <a:t>02.04.2025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6E48-68EF-4379-92FC-3C58615949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886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D72D-1BDA-41E8-A8C0-09E97463529B}" type="datetime1">
              <a:rPr lang="de-DE" smtClean="0"/>
              <a:t>02.04.2025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6E48-68EF-4379-92FC-3C58615949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7555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820D5-B08E-4CC8-9DE0-BB2327CDA482}" type="datetime1">
              <a:rPr lang="de-DE" smtClean="0"/>
              <a:t>02.04.2025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6E48-68EF-4379-92FC-3C58615949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2655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0C117-C020-4EB0-880B-14B0D2F1A4BC}" type="datetime1">
              <a:rPr lang="de-DE" smtClean="0"/>
              <a:t>02.04.2025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6E48-68EF-4379-92FC-3C58615949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0306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9137-B62E-42D1-8A7E-D9D205268D99}" type="datetime1">
              <a:rPr lang="de-DE" smtClean="0"/>
              <a:t>02.04.2025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6E48-68EF-4379-92FC-3C58615949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002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5A647-25D8-441E-99B5-6EA4CFF388C3}" type="datetime1">
              <a:rPr lang="de-DE" smtClean="0"/>
              <a:t>02.04.2025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6E48-68EF-4379-92FC-3C58615949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6172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9E87-A803-4FD9-9FC3-2B7476E7026A}" type="datetime1">
              <a:rPr lang="de-DE" smtClean="0"/>
              <a:t>02.04.2025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6E48-68EF-4379-92FC-3C58615949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7768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F2E71-BB4B-4528-99A8-266B0B8CB5DC}" type="datetime1">
              <a:rPr lang="de-DE" smtClean="0"/>
              <a:t>02.04.2025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6E48-68EF-4379-92FC-3C58615949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3504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20483-0855-4751-B7FF-9C6B6C2A6A1F}" type="datetime1">
              <a:rPr lang="de-DE" smtClean="0"/>
              <a:t>02.04.2025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6E48-68EF-4379-92FC-3C58615949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7480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D251E-4FBC-4A28-83FA-4C1563A119E8}" type="datetime1">
              <a:rPr lang="de-DE" smtClean="0"/>
              <a:t>02.04.2025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16E48-68EF-4379-92FC-3C586159496F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Picture 2" descr="Ein Bild, das Schrift, Grafiken, Typografie, Design enthält.&#10;&#10;Automatisch generierte Beschreibung">
            <a:extLst>
              <a:ext uri="{FF2B5EF4-FFF2-40B4-BE49-F238E27FC236}">
                <a16:creationId xmlns:a16="http://schemas.microsoft.com/office/drawing/2014/main" id="{4639FA17-2018-FF46-9F03-B6BC4D9DF19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2725" y="365125"/>
            <a:ext cx="3906550" cy="441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6297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3438346" y="2330672"/>
            <a:ext cx="541298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5400" i="1">
                <a:solidFill>
                  <a:schemeClr val="bg1"/>
                </a:solidFill>
              </a:rPr>
              <a:t>XXX</a:t>
            </a:r>
            <a:endParaRPr kumimoji="0" lang="en-US" sz="54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AFE01D79-FA42-520E-1368-332274D5BA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7262" y="1272555"/>
            <a:ext cx="9429575" cy="4999558"/>
          </a:xfrm>
        </p:spPr>
        <p:txBody>
          <a:bodyPr>
            <a:noAutofit/>
          </a:bodyPr>
          <a:lstStyle/>
          <a:p>
            <a:br>
              <a:rPr lang="de-DE" sz="5400" dirty="0">
                <a:latin typeface="Aptos" panose="020B0004020202020204" pitchFamily="34" charset="0"/>
              </a:rPr>
            </a:br>
            <a:r>
              <a:rPr lang="de-DE" sz="5400" dirty="0">
                <a:latin typeface="Aptos" panose="020B0004020202020204" pitchFamily="34" charset="0"/>
              </a:rPr>
              <a:t>Roter Faden für ein gelungenes </a:t>
            </a:r>
            <a:br>
              <a:rPr lang="de-DE" sz="5400" dirty="0">
                <a:latin typeface="Aptos" panose="020B0004020202020204" pitchFamily="34" charset="0"/>
              </a:rPr>
            </a:br>
            <a:r>
              <a:rPr lang="de-DE" sz="5400" dirty="0">
                <a:latin typeface="Aptos" panose="020B0004020202020204" pitchFamily="34" charset="0"/>
              </a:rPr>
              <a:t>Pitch Deck </a:t>
            </a:r>
            <a:br>
              <a:rPr lang="de-DE" sz="5400" dirty="0">
                <a:latin typeface="Aptos" panose="020B0004020202020204" pitchFamily="34" charset="0"/>
              </a:rPr>
            </a:br>
            <a:br>
              <a:rPr lang="de-DE" sz="5400" dirty="0">
                <a:latin typeface="Aptos" panose="020B0004020202020204" pitchFamily="34" charset="0"/>
              </a:rPr>
            </a:br>
            <a:r>
              <a:rPr lang="de-DE" sz="5400" dirty="0">
                <a:solidFill>
                  <a:srgbClr val="EA5B19"/>
                </a:solidFill>
                <a:latin typeface="Aptos" panose="020B0004020202020204" pitchFamily="34" charset="0"/>
              </a:rPr>
              <a:t>„Startups“</a:t>
            </a:r>
            <a:br>
              <a:rPr lang="de-DE" sz="5400" dirty="0">
                <a:latin typeface="Aptos" panose="020B0004020202020204" pitchFamily="34" charset="0"/>
              </a:rPr>
            </a:br>
            <a:endParaRPr lang="de-DE" sz="54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55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748839" y="2180049"/>
            <a:ext cx="5556711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91440" tIns="45720" rIns="91440" bIns="45720" rtlCol="0" anchor="t">
            <a:spAutoFit/>
          </a:bodyPr>
          <a:lstStyle>
            <a:defPPr>
              <a:defRPr lang="de-DE"/>
            </a:defPPr>
            <a:lvl1pPr>
              <a:defRPr sz="1200"/>
            </a:lvl1pPr>
          </a:lstStyle>
          <a:p>
            <a:r>
              <a:rPr lang="de-DE" sz="1400" i="1" dirty="0">
                <a:latin typeface="Aptos (Textkörper)"/>
              </a:rPr>
              <a:t>Über welche Kanäle erfahren die </a:t>
            </a:r>
            <a:r>
              <a:rPr lang="de-DE" sz="1400" i="1" dirty="0" err="1">
                <a:latin typeface="Aptos (Textkörper)"/>
              </a:rPr>
              <a:t>Kund:innen</a:t>
            </a:r>
            <a:r>
              <a:rPr lang="de-DE" sz="1400" i="1" dirty="0">
                <a:latin typeface="Aptos (Textkörper)"/>
              </a:rPr>
              <a:t> von der neuen Lösung?</a:t>
            </a:r>
            <a:endParaRPr lang="en-US" sz="1400" i="1" dirty="0">
              <a:latin typeface="Aptos (Textkörper)"/>
            </a:endParaRPr>
          </a:p>
          <a:p>
            <a:r>
              <a:rPr lang="de-DE" sz="1400" i="1" dirty="0">
                <a:latin typeface="Aptos (Textkörper)"/>
                <a:ea typeface="+mn-lt"/>
                <a:cs typeface="+mn-lt"/>
              </a:rPr>
              <a:t>(z.B. Webseite, </a:t>
            </a:r>
            <a:r>
              <a:rPr lang="de-DE" sz="1400" i="1" dirty="0" err="1">
                <a:latin typeface="Aptos (Textkörper)"/>
                <a:ea typeface="+mn-lt"/>
                <a:cs typeface="+mn-lt"/>
              </a:rPr>
              <a:t>Social</a:t>
            </a:r>
            <a:r>
              <a:rPr lang="de-DE" sz="1400" i="1" dirty="0">
                <a:latin typeface="Aptos (Textkörper)"/>
                <a:ea typeface="+mn-lt"/>
                <a:cs typeface="+mn-lt"/>
              </a:rPr>
              <a:t> Media, Messen, Direktansprache, etc.)</a:t>
            </a:r>
            <a:endParaRPr lang="de-DE" sz="1400" i="1" dirty="0">
              <a:latin typeface="Aptos (Textkörper)"/>
            </a:endParaRP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42E50BC7-E99D-2A42-9C12-80E10ECEDF34}"/>
              </a:ext>
            </a:extLst>
          </p:cNvPr>
          <p:cNvSpPr txBox="1">
            <a:spLocks/>
          </p:cNvSpPr>
          <p:nvPr/>
        </p:nvSpPr>
        <p:spPr>
          <a:xfrm>
            <a:off x="672639" y="1365123"/>
            <a:ext cx="12192000" cy="56197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3200" b="1">
                <a:solidFill>
                  <a:srgbClr val="276399"/>
                </a:solidFill>
                <a:latin typeface="Arial" panose="020B0604020202020204" pitchFamily="34" charset="0"/>
                <a:ea typeface="Microsoft YaHei UI Light" panose="020B0502040204020203" pitchFamily="34" charset="-122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400" b="0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ptos (Textkörper)"/>
                <a:ea typeface="Microsoft YaHei UI Light"/>
                <a:cs typeface="Arial"/>
              </a:rPr>
              <a:t>Marketing</a:t>
            </a:r>
            <a:endParaRPr lang="de-DE" sz="4400" b="0" i="0" u="none" strike="noStrike" kern="12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Aptos (Textkörper)"/>
              <a:ea typeface="Microsoft YaHei UI Ligh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89850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feil nach rechts 28"/>
          <p:cNvSpPr/>
          <p:nvPr/>
        </p:nvSpPr>
        <p:spPr>
          <a:xfrm>
            <a:off x="2581502" y="4162655"/>
            <a:ext cx="9306979" cy="806076"/>
          </a:xfrm>
          <a:prstGeom prst="rightArrow">
            <a:avLst/>
          </a:prstGeom>
          <a:solidFill>
            <a:srgbClr val="0A4A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latin typeface="Aptos (Textkörper)"/>
            </a:endParaRP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42E50BC7-E99D-2A42-9C12-80E10ECEDF34}"/>
              </a:ext>
            </a:extLst>
          </p:cNvPr>
          <p:cNvSpPr txBox="1">
            <a:spLocks/>
          </p:cNvSpPr>
          <p:nvPr/>
        </p:nvSpPr>
        <p:spPr>
          <a:xfrm>
            <a:off x="581154" y="1297675"/>
            <a:ext cx="12192000" cy="56197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3200" b="1">
                <a:solidFill>
                  <a:srgbClr val="276399"/>
                </a:solidFill>
                <a:latin typeface="Arial" panose="020B0604020202020204" pitchFamily="34" charset="0"/>
                <a:ea typeface="Microsoft YaHei UI Light" panose="020B0502040204020203" pitchFamily="34" charset="-122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400" b="0" u="none" strike="noStrike" kern="1200" cap="none" spc="0" normalizeH="0" baseline="0" noProof="0" dirty="0">
                <a:ln>
                  <a:noFill/>
                </a:ln>
                <a:solidFill>
                  <a:srgbClr val="EA5B19"/>
                </a:solidFill>
                <a:effectLst/>
                <a:uLnTx/>
                <a:uFillTx/>
                <a:latin typeface="Aptos (Textkörper)"/>
                <a:ea typeface="Microsoft YaHei UI Light"/>
                <a:cs typeface="Arial"/>
              </a:rPr>
              <a:t>Status Quo &amp; geplante</a:t>
            </a:r>
            <a:r>
              <a:rPr kumimoji="0" lang="de-DE" sz="4400" b="0" u="none" strike="noStrike" kern="1200" cap="none" spc="0" normalizeH="0" noProof="0" dirty="0">
                <a:ln>
                  <a:noFill/>
                </a:ln>
                <a:solidFill>
                  <a:srgbClr val="EA5B19"/>
                </a:solidFill>
                <a:effectLst/>
                <a:uLnTx/>
                <a:uFillTx/>
                <a:latin typeface="Aptos (Textkörper)"/>
                <a:ea typeface="Microsoft YaHei UI Light"/>
                <a:cs typeface="Arial"/>
              </a:rPr>
              <a:t> Meilensteine</a:t>
            </a:r>
            <a:endParaRPr lang="de-DE" sz="4400" b="0" u="none" strike="noStrike" kern="1200" cap="none" spc="0" normalizeH="0" baseline="0" noProof="0" dirty="0">
              <a:ln>
                <a:noFill/>
              </a:ln>
              <a:solidFill>
                <a:srgbClr val="EA5B19"/>
              </a:solidFill>
              <a:effectLst/>
              <a:uLnTx/>
              <a:uFillTx/>
              <a:latin typeface="Aptos (Textkörper)"/>
              <a:ea typeface="Microsoft YaHei UI Light"/>
              <a:cs typeface="Arial"/>
            </a:endParaRPr>
          </a:p>
        </p:txBody>
      </p:sp>
      <p:cxnSp>
        <p:nvCxnSpPr>
          <p:cNvPr id="8" name="Straight Connector 29">
            <a:extLst>
              <a:ext uri="{FF2B5EF4-FFF2-40B4-BE49-F238E27FC236}">
                <a16:creationId xmlns:a16="http://schemas.microsoft.com/office/drawing/2014/main" id="{9367EDCB-5280-5C4F-ADF7-F561ECADCA74}"/>
              </a:ext>
            </a:extLst>
          </p:cNvPr>
          <p:cNvCxnSpPr/>
          <p:nvPr/>
        </p:nvCxnSpPr>
        <p:spPr>
          <a:xfrm flipV="1">
            <a:off x="9148095" y="4750814"/>
            <a:ext cx="0" cy="783596"/>
          </a:xfrm>
          <a:prstGeom prst="line">
            <a:avLst/>
          </a:prstGeom>
          <a:ln w="349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3">
            <a:extLst>
              <a:ext uri="{FF2B5EF4-FFF2-40B4-BE49-F238E27FC236}">
                <a16:creationId xmlns:a16="http://schemas.microsoft.com/office/drawing/2014/main" id="{82BCDEF8-3DAD-F948-883E-2B2E54E486D6}"/>
              </a:ext>
            </a:extLst>
          </p:cNvPr>
          <p:cNvCxnSpPr/>
          <p:nvPr/>
        </p:nvCxnSpPr>
        <p:spPr>
          <a:xfrm flipV="1">
            <a:off x="10819164" y="3578006"/>
            <a:ext cx="0" cy="783596"/>
          </a:xfrm>
          <a:prstGeom prst="line">
            <a:avLst/>
          </a:prstGeom>
          <a:ln w="349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6">
            <a:extLst>
              <a:ext uri="{FF2B5EF4-FFF2-40B4-BE49-F238E27FC236}">
                <a16:creationId xmlns:a16="http://schemas.microsoft.com/office/drawing/2014/main" id="{1D8C1316-8AC7-484E-9390-BA196B2F0B07}"/>
              </a:ext>
            </a:extLst>
          </p:cNvPr>
          <p:cNvCxnSpPr/>
          <p:nvPr/>
        </p:nvCxnSpPr>
        <p:spPr>
          <a:xfrm flipV="1">
            <a:off x="8068516" y="3570279"/>
            <a:ext cx="0" cy="783596"/>
          </a:xfrm>
          <a:prstGeom prst="line">
            <a:avLst/>
          </a:prstGeom>
          <a:ln w="349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0">
            <a:extLst>
              <a:ext uri="{FF2B5EF4-FFF2-40B4-BE49-F238E27FC236}">
                <a16:creationId xmlns:a16="http://schemas.microsoft.com/office/drawing/2014/main" id="{C2483B3C-3E4B-3C44-969B-B252D517CF16}"/>
              </a:ext>
            </a:extLst>
          </p:cNvPr>
          <p:cNvCxnSpPr/>
          <p:nvPr/>
        </p:nvCxnSpPr>
        <p:spPr>
          <a:xfrm flipV="1">
            <a:off x="5026788" y="4100663"/>
            <a:ext cx="0" cy="273713"/>
          </a:xfrm>
          <a:prstGeom prst="line">
            <a:avLst/>
          </a:prstGeom>
          <a:ln w="349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3">
            <a:extLst>
              <a:ext uri="{FF2B5EF4-FFF2-40B4-BE49-F238E27FC236}">
                <a16:creationId xmlns:a16="http://schemas.microsoft.com/office/drawing/2014/main" id="{CEA9633A-96E4-A14C-A9F5-98FFA9402003}"/>
              </a:ext>
            </a:extLst>
          </p:cNvPr>
          <p:cNvCxnSpPr/>
          <p:nvPr/>
        </p:nvCxnSpPr>
        <p:spPr>
          <a:xfrm flipV="1">
            <a:off x="3200835" y="3580994"/>
            <a:ext cx="0" cy="783596"/>
          </a:xfrm>
          <a:prstGeom prst="line">
            <a:avLst/>
          </a:prstGeom>
          <a:ln w="349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0">
            <a:extLst>
              <a:ext uri="{FF2B5EF4-FFF2-40B4-BE49-F238E27FC236}">
                <a16:creationId xmlns:a16="http://schemas.microsoft.com/office/drawing/2014/main" id="{87095175-A84B-814F-9DE9-2E7C67ED79D8}"/>
              </a:ext>
            </a:extLst>
          </p:cNvPr>
          <p:cNvCxnSpPr/>
          <p:nvPr/>
        </p:nvCxnSpPr>
        <p:spPr>
          <a:xfrm flipV="1">
            <a:off x="4029502" y="4743708"/>
            <a:ext cx="0" cy="783596"/>
          </a:xfrm>
          <a:prstGeom prst="line">
            <a:avLst/>
          </a:prstGeom>
          <a:ln w="349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7">
            <a:extLst>
              <a:ext uri="{FF2B5EF4-FFF2-40B4-BE49-F238E27FC236}">
                <a16:creationId xmlns:a16="http://schemas.microsoft.com/office/drawing/2014/main" id="{9F6A2F7A-B3E4-F942-8102-C930977D92B1}"/>
              </a:ext>
            </a:extLst>
          </p:cNvPr>
          <p:cNvCxnSpPr/>
          <p:nvPr/>
        </p:nvCxnSpPr>
        <p:spPr>
          <a:xfrm flipV="1">
            <a:off x="6977573" y="4754031"/>
            <a:ext cx="0" cy="373175"/>
          </a:xfrm>
          <a:prstGeom prst="line">
            <a:avLst/>
          </a:prstGeom>
          <a:ln w="349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8">
            <a:extLst>
              <a:ext uri="{FF2B5EF4-FFF2-40B4-BE49-F238E27FC236}">
                <a16:creationId xmlns:a16="http://schemas.microsoft.com/office/drawing/2014/main" id="{4A9B34ED-110B-7844-A1C8-AC1E1E83640C}"/>
              </a:ext>
            </a:extLst>
          </p:cNvPr>
          <p:cNvSpPr/>
          <p:nvPr/>
        </p:nvSpPr>
        <p:spPr>
          <a:xfrm>
            <a:off x="4794802" y="3092846"/>
            <a:ext cx="481222" cy="98488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6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(Textkörper)"/>
                <a:ea typeface="Microsoft YaHei UI Light" panose="020B0502040204020203" pitchFamily="34" charset="-122"/>
                <a:cs typeface="Arial" panose="020B0604020202020204" pitchFamily="34" charset="0"/>
              </a:rPr>
              <a:t>Xxx</a:t>
            </a: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 (Textkörper)"/>
              <a:ea typeface="Microsoft YaHei UI Light" panose="020B0502040204020203" pitchFamily="34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 (Textkörper)"/>
              <a:ea typeface="Microsoft YaHei UI Light" panose="020B0502040204020203" pitchFamily="34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 (Textkörper)"/>
              <a:ea typeface="Microsoft YaHei UI Light" panose="020B0502040204020203" pitchFamily="34" charset="-122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590F12-8E9A-D945-AFCC-8DD2F2019205}"/>
              </a:ext>
            </a:extLst>
          </p:cNvPr>
          <p:cNvSpPr/>
          <p:nvPr/>
        </p:nvSpPr>
        <p:spPr>
          <a:xfrm>
            <a:off x="2960222" y="2622496"/>
            <a:ext cx="481222" cy="98488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(Textkörper)"/>
                <a:ea typeface="Microsoft YaHei UI Light" panose="020B0502040204020203" pitchFamily="34" charset="-122"/>
                <a:cs typeface="Arial" panose="020B0604020202020204" pitchFamily="34" charset="0"/>
              </a:rPr>
              <a:t>Xxx</a:t>
            </a:r>
            <a:endParaRPr kumimoji="0" lang="de-AT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 (Textkörper)"/>
              <a:ea typeface="Microsoft YaHei UI Light" panose="020B0502040204020203" pitchFamily="34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de-AT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 (Textkörper)"/>
              <a:ea typeface="Microsoft YaHei UI Light" panose="020B0502040204020203" pitchFamily="34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de-AT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 (Textkörper)"/>
              <a:ea typeface="Microsoft YaHei UI Light" panose="020B0502040204020203" pitchFamily="34" charset="-122"/>
              <a:cs typeface="Arial" panose="020B0604020202020204" pitchFamily="34" charset="0"/>
            </a:endParaRPr>
          </a:p>
        </p:txBody>
      </p:sp>
      <p:sp>
        <p:nvSpPr>
          <p:cNvPr id="18" name="Rectangle 27">
            <a:extLst>
              <a:ext uri="{FF2B5EF4-FFF2-40B4-BE49-F238E27FC236}">
                <a16:creationId xmlns:a16="http://schemas.microsoft.com/office/drawing/2014/main" id="{FAA363BF-A75D-414E-B246-F8A8874E0C95}"/>
              </a:ext>
            </a:extLst>
          </p:cNvPr>
          <p:cNvSpPr/>
          <p:nvPr/>
        </p:nvSpPr>
        <p:spPr>
          <a:xfrm>
            <a:off x="3039531" y="4386802"/>
            <a:ext cx="678391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(Textkörper)"/>
                <a:ea typeface="Microsoft YaHei UI Light" panose="020B0502040204020203" pitchFamily="34" charset="-122"/>
                <a:cs typeface="Arial" panose="020B0604020202020204" pitchFamily="34" charset="0"/>
              </a:rPr>
              <a:t>2025</a:t>
            </a:r>
          </a:p>
        </p:txBody>
      </p:sp>
      <p:sp>
        <p:nvSpPr>
          <p:cNvPr id="19" name="Rectangle 31">
            <a:extLst>
              <a:ext uri="{FF2B5EF4-FFF2-40B4-BE49-F238E27FC236}">
                <a16:creationId xmlns:a16="http://schemas.microsoft.com/office/drawing/2014/main" id="{A9190307-3EAB-B347-8154-936DECA04E9D}"/>
              </a:ext>
            </a:extLst>
          </p:cNvPr>
          <p:cNvSpPr/>
          <p:nvPr/>
        </p:nvSpPr>
        <p:spPr>
          <a:xfrm>
            <a:off x="5865299" y="4402311"/>
            <a:ext cx="678391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(Textkörper)"/>
                <a:ea typeface="Microsoft YaHei UI Light" panose="020B0502040204020203" pitchFamily="34" charset="-122"/>
                <a:cs typeface="Arial" panose="020B0604020202020204" pitchFamily="34" charset="0"/>
              </a:rPr>
              <a:t>2026</a:t>
            </a:r>
          </a:p>
        </p:txBody>
      </p:sp>
      <p:sp>
        <p:nvSpPr>
          <p:cNvPr id="20" name="Rectangle 32">
            <a:extLst>
              <a:ext uri="{FF2B5EF4-FFF2-40B4-BE49-F238E27FC236}">
                <a16:creationId xmlns:a16="http://schemas.microsoft.com/office/drawing/2014/main" id="{40B80090-A63E-F949-A300-BB07B75EB729}"/>
              </a:ext>
            </a:extLst>
          </p:cNvPr>
          <p:cNvSpPr/>
          <p:nvPr/>
        </p:nvSpPr>
        <p:spPr>
          <a:xfrm>
            <a:off x="9534742" y="4401951"/>
            <a:ext cx="678391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 (Textkörper)"/>
                <a:ea typeface="Microsoft YaHei UI Light" panose="020B0502040204020203" pitchFamily="34" charset="-122"/>
                <a:cs typeface="Arial" panose="020B0604020202020204" pitchFamily="34" charset="0"/>
              </a:rPr>
              <a:t>2027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640600" y="1977706"/>
            <a:ext cx="4532651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de-DE" sz="1400" i="1" dirty="0">
                <a:latin typeface="Aptos (Textkörper)"/>
              </a:rPr>
              <a:t>Die wichtigsten Meilensteine in  den nächsten 2-3 Jahren</a:t>
            </a:r>
            <a:br>
              <a:rPr lang="de-DE" sz="1400" i="1" dirty="0">
                <a:latin typeface="Aptos (Textkörper)"/>
              </a:rPr>
            </a:br>
            <a:r>
              <a:rPr lang="de-DE" sz="1400" i="1" dirty="0">
                <a:latin typeface="Aptos (Textkörper)"/>
              </a:rPr>
              <a:t>Mögliche Darstellung: </a:t>
            </a:r>
          </a:p>
        </p:txBody>
      </p:sp>
      <p:cxnSp>
        <p:nvCxnSpPr>
          <p:cNvPr id="22" name="Straight Connector 20">
            <a:extLst>
              <a:ext uri="{FF2B5EF4-FFF2-40B4-BE49-F238E27FC236}">
                <a16:creationId xmlns:a16="http://schemas.microsoft.com/office/drawing/2014/main" id="{C2483B3C-3E4B-3C44-969B-B252D517CF16}"/>
              </a:ext>
            </a:extLst>
          </p:cNvPr>
          <p:cNvCxnSpPr/>
          <p:nvPr/>
        </p:nvCxnSpPr>
        <p:spPr>
          <a:xfrm flipH="1" flipV="1">
            <a:off x="4565111" y="4386802"/>
            <a:ext cx="1602" cy="369332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0">
            <a:extLst>
              <a:ext uri="{FF2B5EF4-FFF2-40B4-BE49-F238E27FC236}">
                <a16:creationId xmlns:a16="http://schemas.microsoft.com/office/drawing/2014/main" id="{C2483B3C-3E4B-3C44-969B-B252D517CF16}"/>
              </a:ext>
            </a:extLst>
          </p:cNvPr>
          <p:cNvCxnSpPr/>
          <p:nvPr/>
        </p:nvCxnSpPr>
        <p:spPr>
          <a:xfrm flipV="1">
            <a:off x="7988380" y="4374376"/>
            <a:ext cx="0" cy="396907"/>
          </a:xfrm>
          <a:prstGeom prst="line">
            <a:avLst/>
          </a:prstGeom>
          <a:ln w="349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8">
            <a:extLst>
              <a:ext uri="{FF2B5EF4-FFF2-40B4-BE49-F238E27FC236}">
                <a16:creationId xmlns:a16="http://schemas.microsoft.com/office/drawing/2014/main" id="{4A9B34ED-110B-7844-A1C8-AC1E1E83640C}"/>
              </a:ext>
            </a:extLst>
          </p:cNvPr>
          <p:cNvSpPr/>
          <p:nvPr/>
        </p:nvSpPr>
        <p:spPr>
          <a:xfrm>
            <a:off x="6725349" y="5152521"/>
            <a:ext cx="481222" cy="98488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6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(Textkörper)"/>
                <a:ea typeface="Microsoft YaHei UI Light" panose="020B0502040204020203" pitchFamily="34" charset="-122"/>
                <a:cs typeface="Arial" panose="020B0604020202020204" pitchFamily="34" charset="0"/>
              </a:rPr>
              <a:t>Xxx</a:t>
            </a: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 (Textkörper)"/>
              <a:ea typeface="Microsoft YaHei UI Light" panose="020B0502040204020203" pitchFamily="34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 (Textkörper)"/>
              <a:ea typeface="Microsoft YaHei UI Light" panose="020B0502040204020203" pitchFamily="34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 (Textkörper)"/>
              <a:ea typeface="Microsoft YaHei UI Light" panose="020B0502040204020203" pitchFamily="34" charset="-122"/>
              <a:cs typeface="Arial" panose="020B0604020202020204" pitchFamily="34" charset="0"/>
            </a:endParaRPr>
          </a:p>
        </p:txBody>
      </p:sp>
      <p:sp>
        <p:nvSpPr>
          <p:cNvPr id="25" name="Rectangle 15">
            <a:extLst>
              <a:ext uri="{FF2B5EF4-FFF2-40B4-BE49-F238E27FC236}">
                <a16:creationId xmlns:a16="http://schemas.microsoft.com/office/drawing/2014/main" id="{C8590F12-8E9A-D945-AFCC-8DD2F2019205}"/>
              </a:ext>
            </a:extLst>
          </p:cNvPr>
          <p:cNvSpPr/>
          <p:nvPr/>
        </p:nvSpPr>
        <p:spPr>
          <a:xfrm>
            <a:off x="3771622" y="5544277"/>
            <a:ext cx="481222" cy="98488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6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(Textkörper)"/>
                <a:ea typeface="Microsoft YaHei UI Light" panose="020B0502040204020203" pitchFamily="34" charset="-122"/>
                <a:cs typeface="Arial" panose="020B0604020202020204" pitchFamily="34" charset="0"/>
              </a:rPr>
              <a:t>Xxx</a:t>
            </a: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 (Textkörper)"/>
              <a:ea typeface="Microsoft YaHei UI Light" panose="020B0502040204020203" pitchFamily="34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 (Textkörper)"/>
              <a:ea typeface="Microsoft YaHei UI Light" panose="020B0502040204020203" pitchFamily="34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 (Textkörper)"/>
              <a:ea typeface="Microsoft YaHei UI Light" panose="020B0502040204020203" pitchFamily="34" charset="-122"/>
              <a:cs typeface="Arial" panose="020B0604020202020204" pitchFamily="34" charset="0"/>
            </a:endParaRPr>
          </a:p>
        </p:txBody>
      </p:sp>
      <p:sp>
        <p:nvSpPr>
          <p:cNvPr id="26" name="Titel 1">
            <a:extLst>
              <a:ext uri="{FF2B5EF4-FFF2-40B4-BE49-F238E27FC236}">
                <a16:creationId xmlns:a16="http://schemas.microsoft.com/office/drawing/2014/main" id="{42E50BC7-E99D-2A42-9C12-80E10ECEDF34}"/>
              </a:ext>
            </a:extLst>
          </p:cNvPr>
          <p:cNvSpPr txBox="1">
            <a:spLocks/>
          </p:cNvSpPr>
          <p:nvPr/>
        </p:nvSpPr>
        <p:spPr>
          <a:xfrm>
            <a:off x="581626" y="3692508"/>
            <a:ext cx="2412626" cy="56197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3200" b="1">
                <a:solidFill>
                  <a:srgbClr val="276399"/>
                </a:solidFill>
                <a:latin typeface="Arial" panose="020B0604020202020204" pitchFamily="34" charset="0"/>
                <a:ea typeface="Microsoft YaHei UI Light" panose="020B0502040204020203" pitchFamily="34" charset="-122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0A4A98"/>
                </a:solidFill>
                <a:effectLst/>
                <a:uLnTx/>
                <a:uFillTx/>
                <a:latin typeface="Aptos (Textkörper)"/>
              </a:rPr>
              <a:t>Meilensteine</a:t>
            </a:r>
            <a:r>
              <a:rPr kumimoji="0" lang="de-DE" sz="1400" b="0" i="0" u="none" strike="noStrike" kern="1200" cap="none" spc="0" normalizeH="0" noProof="0" dirty="0">
                <a:ln>
                  <a:noFill/>
                </a:ln>
                <a:solidFill>
                  <a:srgbClr val="0A4A98"/>
                </a:solidFill>
                <a:effectLst/>
                <a:uLnTx/>
                <a:uFillTx/>
                <a:latin typeface="Aptos (Textkörper)"/>
              </a:rPr>
              <a:t> bei Entwicklung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400" b="0" dirty="0">
                <a:solidFill>
                  <a:srgbClr val="0A4A98"/>
                </a:solidFill>
                <a:latin typeface="Aptos (Textkörper)"/>
              </a:rPr>
              <a:t>v</a:t>
            </a:r>
            <a:r>
              <a:rPr lang="de-DE" sz="1400" b="0" baseline="0" dirty="0">
                <a:solidFill>
                  <a:srgbClr val="0A4A98"/>
                </a:solidFill>
                <a:latin typeface="Aptos (Textkörper)"/>
              </a:rPr>
              <a:t>on Produkt</a:t>
            </a:r>
            <a:r>
              <a:rPr lang="de-DE" sz="1400" b="0" dirty="0">
                <a:solidFill>
                  <a:srgbClr val="0A4A98"/>
                </a:solidFill>
                <a:latin typeface="Aptos (Textkörper)"/>
              </a:rPr>
              <a:t> und Business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0A4A98"/>
                </a:solidFill>
                <a:effectLst/>
                <a:uLnTx/>
                <a:uFillTx/>
                <a:latin typeface="Aptos (Textkörper)"/>
              </a:rPr>
              <a:t>:</a:t>
            </a:r>
          </a:p>
        </p:txBody>
      </p:sp>
      <p:sp>
        <p:nvSpPr>
          <p:cNvPr id="27" name="Titel 1">
            <a:extLst>
              <a:ext uri="{FF2B5EF4-FFF2-40B4-BE49-F238E27FC236}">
                <a16:creationId xmlns:a16="http://schemas.microsoft.com/office/drawing/2014/main" id="{42E50BC7-E99D-2A42-9C12-80E10ECEDF34}"/>
              </a:ext>
            </a:extLst>
          </p:cNvPr>
          <p:cNvSpPr txBox="1">
            <a:spLocks/>
          </p:cNvSpPr>
          <p:nvPr/>
        </p:nvSpPr>
        <p:spPr>
          <a:xfrm>
            <a:off x="581154" y="5246652"/>
            <a:ext cx="2333723" cy="56197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3200" b="1">
                <a:solidFill>
                  <a:srgbClr val="276399"/>
                </a:solidFill>
                <a:latin typeface="Arial" panose="020B0604020202020204" pitchFamily="34" charset="0"/>
                <a:ea typeface="Microsoft YaHei UI Light" panose="020B0502040204020203" pitchFamily="34" charset="-122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srgbClr val="0A4A98"/>
                </a:solidFill>
                <a:effectLst/>
                <a:uLnTx/>
                <a:uFillTx/>
                <a:latin typeface="Aptos (Textkörper)"/>
              </a:rPr>
              <a:t>Meilensteine bei der Finanzierung: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2D0C8621-1870-13CA-0EDB-34D417EA90F1}"/>
              </a:ext>
            </a:extLst>
          </p:cNvPr>
          <p:cNvSpPr/>
          <p:nvPr/>
        </p:nvSpPr>
        <p:spPr>
          <a:xfrm>
            <a:off x="8907765" y="5489014"/>
            <a:ext cx="481222" cy="98488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6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(Textkörper)"/>
                <a:ea typeface="Microsoft YaHei UI Light" panose="020B0502040204020203" pitchFamily="34" charset="-122"/>
                <a:cs typeface="Arial" panose="020B0604020202020204" pitchFamily="34" charset="0"/>
              </a:rPr>
              <a:t>Xxx</a:t>
            </a: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 (Textkörper)"/>
              <a:ea typeface="Microsoft YaHei UI Light" panose="020B0502040204020203" pitchFamily="34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 (Textkörper)"/>
              <a:ea typeface="Microsoft YaHei UI Light" panose="020B0502040204020203" pitchFamily="34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 (Textkörper)"/>
              <a:ea typeface="Microsoft YaHei UI Light" panose="020B0502040204020203" pitchFamily="34" charset="-122"/>
              <a:cs typeface="Arial" panose="020B0604020202020204" pitchFamily="34" charset="0"/>
            </a:endParaRP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FD977672-1A4D-53C8-F90F-11098072B511}"/>
              </a:ext>
            </a:extLst>
          </p:cNvPr>
          <p:cNvSpPr/>
          <p:nvPr/>
        </p:nvSpPr>
        <p:spPr>
          <a:xfrm>
            <a:off x="7824440" y="2743978"/>
            <a:ext cx="481222" cy="98488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6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(Textkörper)"/>
                <a:ea typeface="Microsoft YaHei UI Light" panose="020B0502040204020203" pitchFamily="34" charset="-122"/>
                <a:cs typeface="Arial" panose="020B0604020202020204" pitchFamily="34" charset="0"/>
              </a:rPr>
              <a:t>Xxx</a:t>
            </a: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 (Textkörper)"/>
              <a:ea typeface="Microsoft YaHei UI Light" panose="020B0502040204020203" pitchFamily="34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 (Textkörper)"/>
              <a:ea typeface="Microsoft YaHei UI Light" panose="020B0502040204020203" pitchFamily="34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 (Textkörper)"/>
              <a:ea typeface="Microsoft YaHei UI Light" panose="020B0502040204020203" pitchFamily="34" charset="-122"/>
              <a:cs typeface="Arial" panose="020B0604020202020204" pitchFamily="34" charset="0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40A8AC2F-42BD-50DD-3B7C-34EFD34D1ECD}"/>
              </a:ext>
            </a:extLst>
          </p:cNvPr>
          <p:cNvSpPr/>
          <p:nvPr/>
        </p:nvSpPr>
        <p:spPr>
          <a:xfrm>
            <a:off x="10578657" y="2624628"/>
            <a:ext cx="481222" cy="98488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6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(Textkörper)"/>
                <a:ea typeface="Microsoft YaHei UI Light" panose="020B0502040204020203" pitchFamily="34" charset="-122"/>
                <a:cs typeface="Arial" panose="020B0604020202020204" pitchFamily="34" charset="0"/>
              </a:rPr>
              <a:t>Xxx</a:t>
            </a: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 (Textkörper)"/>
              <a:ea typeface="Microsoft YaHei UI Light" panose="020B0502040204020203" pitchFamily="34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 (Textkörper)"/>
              <a:ea typeface="Microsoft YaHei UI Light" panose="020B0502040204020203" pitchFamily="34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de-AT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 (Textkörper)"/>
              <a:ea typeface="Microsoft YaHei UI Light" panose="020B0502040204020203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556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805FDB-2325-CAED-8C78-08DC918B64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5400" dirty="0">
                <a:solidFill>
                  <a:srgbClr val="EA5B19"/>
                </a:solidFill>
                <a:latin typeface="Aptos (Textkörper)"/>
                <a:cs typeface="Calibri Light"/>
              </a:rPr>
              <a:t>Titel des Projekts oder zukünftigen Unternehmens</a:t>
            </a:r>
            <a:endParaRPr lang="de-DE" sz="5400" dirty="0">
              <a:solidFill>
                <a:srgbClr val="EA5B19"/>
              </a:solidFill>
              <a:latin typeface="Aptos (Textkörper)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62413AF-916F-7A50-5C3C-73D2B3EA5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19512" y="3725863"/>
            <a:ext cx="4752975" cy="758825"/>
          </a:xfr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 anchor="t">
            <a:normAutofit/>
          </a:bodyPr>
          <a:lstStyle/>
          <a:p>
            <a:br>
              <a:rPr lang="de-DE" sz="1400" dirty="0">
                <a:latin typeface="Aptos (Textkörper)"/>
                <a:cs typeface="Calibri"/>
              </a:rPr>
            </a:br>
            <a:r>
              <a:rPr lang="de-DE" sz="1400" dirty="0">
                <a:latin typeface="Aptos (Textkörper)"/>
                <a:cs typeface="Calibri"/>
              </a:rPr>
              <a:t>Kontaktdaten</a:t>
            </a:r>
            <a:endParaRPr lang="de-DE" sz="1400" dirty="0">
              <a:latin typeface="Aptos (Textkörper)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1632AC4-53CB-C41E-8DED-AFCBA47AE05A}"/>
              </a:ext>
            </a:extLst>
          </p:cNvPr>
          <p:cNvSpPr txBox="1"/>
          <p:nvPr/>
        </p:nvSpPr>
        <p:spPr>
          <a:xfrm>
            <a:off x="3719512" y="4700588"/>
            <a:ext cx="4752975" cy="7386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1400" i="1" dirty="0">
                <a:latin typeface="Aptos (Textkörper)"/>
              </a:rPr>
              <a:t>Call </a:t>
            </a:r>
            <a:r>
              <a:rPr lang="de-DE" sz="1400" i="1" dirty="0" err="1">
                <a:latin typeface="Aptos (Textkörper)"/>
              </a:rPr>
              <a:t>to</a:t>
            </a:r>
            <a:r>
              <a:rPr lang="de-DE" sz="1400" i="1" dirty="0">
                <a:latin typeface="Aptos (Textkörper)"/>
              </a:rPr>
              <a:t> Action = was soll mit diesem </a:t>
            </a:r>
            <a:r>
              <a:rPr lang="de-DE" sz="1400" i="1" dirty="0" err="1">
                <a:latin typeface="Aptos (Textkörper)"/>
              </a:rPr>
              <a:t>Pitchdeck</a:t>
            </a:r>
            <a:r>
              <a:rPr lang="de-DE" sz="1400" i="1" dirty="0">
                <a:latin typeface="Aptos (Textkörper)"/>
              </a:rPr>
              <a:t> erreicht werden und wie würde die Förderung bei der Entwicklung helfen!</a:t>
            </a:r>
          </a:p>
        </p:txBody>
      </p:sp>
    </p:spTree>
    <p:extLst>
      <p:ext uri="{BB962C8B-B14F-4D97-AF65-F5344CB8AC3E}">
        <p14:creationId xmlns:p14="http://schemas.microsoft.com/office/powerpoint/2010/main" val="2248390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3438346" y="2330672"/>
            <a:ext cx="541298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sz="5400" i="1">
                <a:solidFill>
                  <a:schemeClr val="bg1"/>
                </a:solidFill>
              </a:rPr>
              <a:t>XXX</a:t>
            </a:r>
            <a:endParaRPr kumimoji="0" lang="en-US" sz="54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38461473-7221-DCB4-96AD-896DC0C59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23222"/>
            <a:ext cx="10515600" cy="1325563"/>
          </a:xfrm>
        </p:spPr>
        <p:txBody>
          <a:bodyPr/>
          <a:lstStyle/>
          <a:p>
            <a:r>
              <a:rPr lang="de-DE" dirty="0">
                <a:solidFill>
                  <a:schemeClr val="accent2"/>
                </a:solidFill>
                <a:latin typeface="Aptos (Textkörper)"/>
                <a:cs typeface="Calibri Light"/>
              </a:rPr>
              <a:t>Hinweise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E1E7003-CDFF-A3A8-D888-5570DB58C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0672"/>
            <a:ext cx="10515600" cy="402885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z="2400" dirty="0">
                <a:latin typeface="Aptos (Textkörper)"/>
              </a:rPr>
              <a:t>Das </a:t>
            </a:r>
            <a:r>
              <a:rPr lang="de-DE" sz="2400" dirty="0" err="1">
                <a:latin typeface="Aptos (Textkörper)"/>
              </a:rPr>
              <a:t>Pitchdeck</a:t>
            </a:r>
            <a:r>
              <a:rPr lang="de-DE" sz="2400" dirty="0">
                <a:latin typeface="Aptos (Textkörper)"/>
              </a:rPr>
              <a:t> repräsentiert dein Unternehmen</a:t>
            </a:r>
          </a:p>
          <a:p>
            <a:pPr lvl="1"/>
            <a:r>
              <a:rPr lang="de-DE" sz="2000" dirty="0">
                <a:latin typeface="Aptos (Textkörper)"/>
              </a:rPr>
              <a:t>Layout, Darstellung sollen dich widerspiegeln</a:t>
            </a:r>
          </a:p>
          <a:p>
            <a:pPr lvl="1"/>
            <a:r>
              <a:rPr lang="de-DE" sz="2000" dirty="0">
                <a:latin typeface="Aptos (Textkörper)"/>
              </a:rPr>
              <a:t>Reihenfolge soll deinem roten Faden entsprechen</a:t>
            </a:r>
          </a:p>
          <a:p>
            <a:pPr lvl="1"/>
            <a:r>
              <a:rPr lang="de-DE" sz="2000" dirty="0">
                <a:latin typeface="Aptos (Textkörper)"/>
              </a:rPr>
              <a:t>Erzähle deine Geschichte!</a:t>
            </a:r>
          </a:p>
          <a:p>
            <a:pPr lvl="1"/>
            <a:endParaRPr lang="de-DE" sz="2000" dirty="0">
              <a:latin typeface="Aptos (Textkörper)"/>
            </a:endParaRPr>
          </a:p>
          <a:p>
            <a:r>
              <a:rPr lang="de-DE" sz="2400" dirty="0">
                <a:latin typeface="Aptos (Textkörper)"/>
              </a:rPr>
              <a:t>Die Folien sollen Kernbotschaften enthalten</a:t>
            </a:r>
          </a:p>
          <a:p>
            <a:pPr lvl="1"/>
            <a:r>
              <a:rPr lang="de-DE" sz="2000" dirty="0">
                <a:latin typeface="Aptos (Textkörper)"/>
              </a:rPr>
              <a:t>Die Themen der nachfolgenden Folien sollen abgedeckt sein</a:t>
            </a:r>
          </a:p>
          <a:p>
            <a:pPr lvl="1"/>
            <a:r>
              <a:rPr lang="de-DE" sz="2000" dirty="0">
                <a:latin typeface="Aptos (Textkörper)"/>
              </a:rPr>
              <a:t>Die markierten "Notizen" auf den nachfolgenden Folien dienen als Leitlinie</a:t>
            </a:r>
          </a:p>
        </p:txBody>
      </p:sp>
    </p:spTree>
    <p:extLst>
      <p:ext uri="{BB962C8B-B14F-4D97-AF65-F5344CB8AC3E}">
        <p14:creationId xmlns:p14="http://schemas.microsoft.com/office/powerpoint/2010/main" val="4268752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805FDB-2325-CAED-8C78-08DC918B64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sz="6600" dirty="0">
                <a:solidFill>
                  <a:srgbClr val="EA5B19"/>
                </a:solidFill>
                <a:latin typeface="Aptos (Textkörper)"/>
                <a:cs typeface="Calibri Light"/>
              </a:rPr>
              <a:t>Titel des Projekts oder zukünftigen Unternehmens</a:t>
            </a:r>
            <a:endParaRPr lang="de-DE" sz="6600" dirty="0">
              <a:solidFill>
                <a:srgbClr val="EA5B19"/>
              </a:solidFill>
              <a:latin typeface="Aptos (Textkörper)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62413AF-916F-7A50-5C3C-73D2B3EA5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7127" y="3727837"/>
            <a:ext cx="9144000" cy="394802"/>
          </a:xfr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z="1400" i="1" dirty="0" err="1">
                <a:latin typeface="Aptos (Textkörper)"/>
                <a:cs typeface="Calibri"/>
              </a:rPr>
              <a:t>One</a:t>
            </a:r>
            <a:r>
              <a:rPr lang="de-DE" sz="1400" i="1" dirty="0">
                <a:latin typeface="Aptos (Textkörper)"/>
                <a:cs typeface="Calibri"/>
              </a:rPr>
              <a:t>-line-pitch = </a:t>
            </a:r>
            <a:r>
              <a:rPr lang="de-DE" sz="1400" i="1" dirty="0">
                <a:latin typeface="Aptos (Textkörper)"/>
                <a:ea typeface="+mn-lt"/>
                <a:cs typeface="+mn-lt"/>
              </a:rPr>
              <a:t>kurzer/knackiger Slogan, der sagt, welchen Nutzen das neue Produkt/die neue Dienstleistung liefert</a:t>
            </a:r>
          </a:p>
          <a:p>
            <a:endParaRPr lang="de-DE" sz="1400" i="1" dirty="0">
              <a:latin typeface="Aptos (Textkörper)"/>
              <a:cs typeface="Calibri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C139EFDB-8B96-E2AA-9DA9-EEABF8CDDD08}"/>
              </a:ext>
            </a:extLst>
          </p:cNvPr>
          <p:cNvSpPr txBox="1"/>
          <p:nvPr/>
        </p:nvSpPr>
        <p:spPr>
          <a:xfrm>
            <a:off x="6673895" y="968474"/>
            <a:ext cx="5230791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de-DE" sz="1400" i="1" dirty="0">
                <a:latin typeface="Aptos (Textkörper)"/>
              </a:rPr>
              <a:t>evtl. zur Geschäftsidee passendes Hintergrundbild und/oder Logo</a:t>
            </a:r>
          </a:p>
        </p:txBody>
      </p:sp>
    </p:spTree>
    <p:extLst>
      <p:ext uri="{BB962C8B-B14F-4D97-AF65-F5344CB8AC3E}">
        <p14:creationId xmlns:p14="http://schemas.microsoft.com/office/powerpoint/2010/main" val="1714099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794998" y="2255563"/>
            <a:ext cx="5891552" cy="203132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91440" tIns="45720" rIns="91440" bIns="45720" rtlCol="0" anchor="t">
            <a:spAutoFit/>
          </a:bodyPr>
          <a:lstStyle>
            <a:defPPr>
              <a:defRPr lang="de-DE"/>
            </a:defPPr>
            <a:lvl1pPr>
              <a:defRPr sz="1200"/>
            </a:lvl1pPr>
          </a:lstStyle>
          <a:p>
            <a:r>
              <a:rPr lang="de-DE" sz="1400" i="1" dirty="0">
                <a:latin typeface="Aptos (Textkörper)"/>
              </a:rPr>
              <a:t>Kurze Vorstellung des Teams mit Bildern</a:t>
            </a:r>
          </a:p>
          <a:p>
            <a:endParaRPr lang="de-DE" sz="1400" i="1" dirty="0">
              <a:latin typeface="Aptos (Textkörper)"/>
            </a:endParaRPr>
          </a:p>
          <a:p>
            <a:r>
              <a:rPr lang="de-DE" sz="1400" i="1" dirty="0">
                <a:latin typeface="Aptos (Textkörper)"/>
              </a:rPr>
              <a:t>Mit erklärenden Stichpunkten/Text für jedes Team-Mitglied</a:t>
            </a:r>
            <a:endParaRPr lang="de-DE" sz="1400" i="1" dirty="0">
              <a:latin typeface="Aptos (Textkörper)"/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400" i="1" dirty="0">
                <a:latin typeface="Aptos (Textkörper)"/>
              </a:rPr>
              <a:t>Bisheriger Hintergrund</a:t>
            </a:r>
            <a:endParaRPr lang="de-DE" sz="1400" i="1" dirty="0">
              <a:latin typeface="Aptos (Textkörper)"/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400" i="1" dirty="0">
                <a:latin typeface="Aptos (Textkörper)"/>
              </a:rPr>
              <a:t>Künftige Position und Aufgaben in der Firma</a:t>
            </a:r>
            <a:endParaRPr lang="de-DE" sz="1400" i="1" dirty="0">
              <a:latin typeface="Aptos (Textkörper)"/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sz="1400" i="1" dirty="0">
              <a:latin typeface="Aptos (Textkörper)"/>
              <a:cs typeface="Calibri"/>
            </a:endParaRPr>
          </a:p>
          <a:p>
            <a:r>
              <a:rPr lang="de-DE" sz="1400" i="1" dirty="0">
                <a:latin typeface="Aptos (Textkörper)"/>
                <a:cs typeface="Calibri"/>
              </a:rPr>
              <a:t>Was wird noch benötigt? Wie wird das abgedeckt? </a:t>
            </a:r>
          </a:p>
          <a:p>
            <a:endParaRPr lang="de-DE" sz="1400" i="1" dirty="0">
              <a:latin typeface="Aptos (Textkörper)"/>
              <a:cs typeface="Calibri"/>
            </a:endParaRPr>
          </a:p>
          <a:p>
            <a:r>
              <a:rPr lang="de-DE" sz="1400" i="1" dirty="0" err="1">
                <a:latin typeface="Aptos (Textkörper)"/>
                <a:cs typeface="Calibri"/>
              </a:rPr>
              <a:t>zB</a:t>
            </a:r>
            <a:r>
              <a:rPr lang="de-DE" sz="1400" i="1" dirty="0">
                <a:latin typeface="Aptos (Textkörper)"/>
                <a:cs typeface="Calibri"/>
              </a:rPr>
              <a:t> das Team ist kompetent und erfahren, weil…</a:t>
            </a: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42E50BC7-E99D-2A42-9C12-80E10ECEDF34}"/>
              </a:ext>
            </a:extLst>
          </p:cNvPr>
          <p:cNvSpPr txBox="1">
            <a:spLocks/>
          </p:cNvSpPr>
          <p:nvPr/>
        </p:nvSpPr>
        <p:spPr>
          <a:xfrm>
            <a:off x="685478" y="1693588"/>
            <a:ext cx="12192000" cy="56197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3200" b="1">
                <a:solidFill>
                  <a:srgbClr val="276399"/>
                </a:solidFill>
                <a:latin typeface="Arial" panose="020B0604020202020204" pitchFamily="34" charset="0"/>
                <a:ea typeface="Microsoft YaHei UI Light" panose="020B0502040204020203" pitchFamily="34" charset="-122"/>
                <a:cs typeface="Arial" panose="020B0604020202020204" pitchFamily="34" charset="0"/>
              </a:defRPr>
            </a:lvl1pPr>
          </a:lstStyle>
          <a:p>
            <a:pPr marL="0" lvl="0" indent="0" algn="l" defTabSz="914400">
              <a:lnSpc>
                <a:spcPct val="90000"/>
              </a:lnSpc>
              <a:buNone/>
              <a:tabLst/>
              <a:defRPr/>
            </a:pPr>
            <a:r>
              <a:rPr kumimoji="0" lang="de-DE" sz="4400" b="0" i="0" u="none" strike="noStrike" kern="1200" cap="none" spc="0" normalizeH="0" baseline="0" noProof="0" dirty="0">
                <a:ln>
                  <a:noFill/>
                </a:ln>
                <a:solidFill>
                  <a:srgbClr val="EA5B19"/>
                </a:solidFill>
                <a:effectLst/>
                <a:uLnTx/>
                <a:uFillTx/>
                <a:latin typeface="Aptos (Textkörper)"/>
                <a:ea typeface="Microsoft YaHei UI Light"/>
                <a:cs typeface="Arial"/>
              </a:rPr>
              <a:t>Team &amp; </a:t>
            </a:r>
            <a:r>
              <a:rPr kumimoji="0" lang="de-DE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EA5B19"/>
                </a:solidFill>
                <a:effectLst/>
                <a:uLnTx/>
                <a:uFillTx/>
                <a:latin typeface="Aptos (Textkörper)"/>
                <a:ea typeface="Microsoft YaHei UI Light"/>
                <a:cs typeface="Arial"/>
              </a:rPr>
              <a:t>Projektpartner:innen</a:t>
            </a:r>
            <a:endParaRPr kumimoji="0" lang="de-DE" sz="4400" b="0" i="0" u="none" strike="noStrike" kern="1200" cap="none" spc="0" normalizeH="0" baseline="0" noProof="0" dirty="0">
              <a:ln>
                <a:noFill/>
              </a:ln>
              <a:solidFill>
                <a:srgbClr val="EA5B19"/>
              </a:solidFill>
              <a:effectLst/>
              <a:uLnTx/>
              <a:uFillTx/>
              <a:latin typeface="Aptos (Textkörper)"/>
              <a:ea typeface="Microsoft YaHei UI Light"/>
              <a:cs typeface="Arial"/>
            </a:endParaRPr>
          </a:p>
          <a:p>
            <a:pPr>
              <a:defRPr/>
            </a:pPr>
            <a:endParaRPr lang="de-DE" dirty="0">
              <a:solidFill>
                <a:srgbClr val="EA5B19"/>
              </a:solidFill>
              <a:latin typeface="Aptos (Textkörper)"/>
              <a:ea typeface="Microsoft YaHei UI Ligh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08320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444699" y="2319368"/>
            <a:ext cx="7565826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91440" tIns="45720" rIns="91440" bIns="45720" rtlCol="0" anchor="t">
            <a:spAutoFit/>
          </a:bodyPr>
          <a:lstStyle>
            <a:defPPr>
              <a:defRPr lang="de-DE"/>
            </a:defPPr>
            <a:lvl1pPr>
              <a:defRPr sz="1200"/>
            </a:lvl1pPr>
          </a:lstStyle>
          <a:p>
            <a:r>
              <a:rPr lang="de-DE" sz="1400" i="1">
                <a:latin typeface="Aptos (Textkörper)"/>
              </a:rPr>
              <a:t>1. Benennung des Problems</a:t>
            </a:r>
            <a:endParaRPr lang="en-US" sz="1400" i="1">
              <a:latin typeface="Aptos (Textkörper)"/>
            </a:endParaRPr>
          </a:p>
          <a:p>
            <a:r>
              <a:rPr lang="de-DE" sz="1400" i="1">
                <a:latin typeface="Aptos (Textkörper)"/>
              </a:rPr>
              <a:t>2. Benennung der Zielgruppe(n) (die künftigen KundInnen), die dieses Problem hat/haben</a:t>
            </a:r>
            <a:endParaRPr lang="de-DE" sz="1400" i="1">
              <a:latin typeface="Aptos (Textkörper)"/>
              <a:ea typeface="Calibri"/>
              <a:cs typeface="Calibri"/>
            </a:endParaRP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42E50BC7-E99D-2A42-9C12-80E10ECEDF34}"/>
              </a:ext>
            </a:extLst>
          </p:cNvPr>
          <p:cNvSpPr txBox="1">
            <a:spLocks/>
          </p:cNvSpPr>
          <p:nvPr/>
        </p:nvSpPr>
        <p:spPr>
          <a:xfrm>
            <a:off x="444699" y="1532196"/>
            <a:ext cx="12192000" cy="56197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3200" b="1">
                <a:solidFill>
                  <a:srgbClr val="276399"/>
                </a:solidFill>
                <a:latin typeface="Arial" panose="020B0604020202020204" pitchFamily="34" charset="0"/>
                <a:ea typeface="Microsoft YaHei UI Light" panose="020B0502040204020203" pitchFamily="34" charset="-122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400" b="0" i="0" u="none" strike="noStrike" kern="1200" cap="none" spc="0" normalizeH="0" baseline="0" noProof="0" dirty="0">
                <a:ln>
                  <a:noFill/>
                </a:ln>
                <a:solidFill>
                  <a:srgbClr val="EA5B19"/>
                </a:solidFill>
                <a:effectLst/>
                <a:uLnTx/>
                <a:uFillTx/>
                <a:latin typeface="Aptos (Textkörper)"/>
                <a:ea typeface="Microsoft YaHei UI Light"/>
                <a:cs typeface="Arial"/>
              </a:rPr>
              <a:t>Problem</a:t>
            </a:r>
            <a:endParaRPr lang="de-DE" sz="4400" b="0" i="0" u="none" strike="noStrike" kern="1200" cap="none" spc="0" normalizeH="0" baseline="0" noProof="0" dirty="0">
              <a:ln>
                <a:noFill/>
              </a:ln>
              <a:solidFill>
                <a:srgbClr val="EA5B19"/>
              </a:solidFill>
              <a:effectLst/>
              <a:uLnTx/>
              <a:uFillTx/>
              <a:latin typeface="Aptos (Textkörper)"/>
              <a:ea typeface="Microsoft YaHei UI Ligh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30192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720924" y="2337129"/>
            <a:ext cx="8613576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91440" tIns="45720" rIns="91440" bIns="45720" rtlCol="0" anchor="t">
            <a:spAutoFit/>
          </a:bodyPr>
          <a:lstStyle>
            <a:defPPr>
              <a:defRPr lang="de-DE"/>
            </a:defPPr>
            <a:lvl1pPr>
              <a:defRPr sz="1200"/>
            </a:lvl1pPr>
          </a:lstStyle>
          <a:p>
            <a:pPr marL="228600" indent="-228600">
              <a:buFont typeface="+mj-lt"/>
              <a:buAutoNum type="arabicPeriod"/>
            </a:pPr>
            <a:r>
              <a:rPr lang="de-DE" dirty="0">
                <a:latin typeface="Aptos (Textkörper)"/>
              </a:rPr>
              <a:t>Benennung der Lösung</a:t>
            </a:r>
            <a:endParaRPr lang="en-US" dirty="0">
              <a:latin typeface="Aptos (Textkörper)"/>
            </a:endParaRPr>
          </a:p>
          <a:p>
            <a:pPr marL="228600" indent="-228600">
              <a:buFont typeface="+mj-lt"/>
              <a:buAutoNum type="arabicPeriod"/>
            </a:pPr>
            <a:r>
              <a:rPr lang="de-DE" dirty="0">
                <a:latin typeface="Aptos (Textkörper)"/>
              </a:rPr>
              <a:t>Erläuterung, wie die Lösung das Problem der Zielgruppe löst</a:t>
            </a:r>
            <a:endParaRPr lang="de-DE" dirty="0">
              <a:latin typeface="Aptos (Textkörper)"/>
              <a:cs typeface="Calibri"/>
            </a:endParaRPr>
          </a:p>
          <a:p>
            <a:pPr marL="228600" indent="-228600">
              <a:buFont typeface="+mj-lt"/>
              <a:buAutoNum type="arabicPeriod"/>
            </a:pPr>
            <a:r>
              <a:rPr lang="de-DE" dirty="0">
                <a:latin typeface="Aptos (Textkörper)"/>
              </a:rPr>
              <a:t>Evtl. Benennung der bereits bestehenden Lösungsansätze und  Erläuterung, warum die neue Lösung besser ist als diese.</a:t>
            </a:r>
            <a:r>
              <a:rPr lang="de-DE" dirty="0">
                <a:latin typeface="Aptos (Textkörper)"/>
                <a:cs typeface="Calibri" panose="020F0502020204030204"/>
              </a:rPr>
              <a:t> </a:t>
            </a:r>
            <a:r>
              <a:rPr lang="de-DE" dirty="0">
                <a:latin typeface="Aptos (Textkörper)"/>
              </a:rPr>
              <a:t>(Dieser Punkt könnte auch im nächsten Slide „Wettbewerb“ erläutert werden, falls es dort besser in die </a:t>
            </a:r>
            <a:r>
              <a:rPr lang="de-DE" dirty="0" err="1">
                <a:latin typeface="Aptos (Textkörper)"/>
              </a:rPr>
              <a:t>story</a:t>
            </a:r>
            <a:r>
              <a:rPr lang="de-DE" dirty="0">
                <a:latin typeface="Aptos (Textkörper)"/>
              </a:rPr>
              <a:t> </a:t>
            </a:r>
            <a:r>
              <a:rPr lang="de-DE" dirty="0" err="1">
                <a:latin typeface="Aptos (Textkörper)"/>
              </a:rPr>
              <a:t>line</a:t>
            </a:r>
            <a:r>
              <a:rPr lang="de-DE" dirty="0">
                <a:latin typeface="Aptos (Textkörper)"/>
              </a:rPr>
              <a:t> reinpasst.)</a:t>
            </a:r>
          </a:p>
          <a:p>
            <a:endParaRPr lang="de-DE" dirty="0">
              <a:latin typeface="Aptos (Textkörper)"/>
            </a:endParaRP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42E50BC7-E99D-2A42-9C12-80E10ECEDF34}"/>
              </a:ext>
            </a:extLst>
          </p:cNvPr>
          <p:cNvSpPr txBox="1">
            <a:spLocks/>
          </p:cNvSpPr>
          <p:nvPr/>
        </p:nvSpPr>
        <p:spPr>
          <a:xfrm>
            <a:off x="629194" y="1379796"/>
            <a:ext cx="12192000" cy="56197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3200" b="1">
                <a:solidFill>
                  <a:srgbClr val="276399"/>
                </a:solidFill>
                <a:latin typeface="Arial" panose="020B0604020202020204" pitchFamily="34" charset="0"/>
                <a:ea typeface="Microsoft YaHei UI Light" panose="020B0502040204020203" pitchFamily="34" charset="-122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400" b="0" i="0" u="none" strike="noStrike" kern="1200" cap="none" spc="0" normalizeH="0" baseline="0" noProof="0" dirty="0">
                <a:ln>
                  <a:noFill/>
                </a:ln>
                <a:solidFill>
                  <a:srgbClr val="EA5B19"/>
                </a:solidFill>
                <a:effectLst/>
                <a:uLnTx/>
                <a:uFillTx/>
                <a:latin typeface="Aptos (Textkörper)"/>
                <a:ea typeface="Microsoft YaHei UI Light"/>
                <a:cs typeface="Arial"/>
              </a:rPr>
              <a:t>Problemlösung</a:t>
            </a:r>
            <a:endParaRPr lang="de-DE" sz="4400" b="0" i="0" u="none" strike="noStrike" kern="1200" cap="none" spc="0" normalizeH="0" baseline="0" noProof="0" dirty="0">
              <a:ln>
                <a:noFill/>
              </a:ln>
              <a:solidFill>
                <a:srgbClr val="EA5B19"/>
              </a:solidFill>
              <a:effectLst/>
              <a:uLnTx/>
              <a:uFillTx/>
              <a:latin typeface="Aptos (Textkörper)"/>
              <a:ea typeface="Microsoft YaHei UI Ligh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61876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896326" y="2249192"/>
            <a:ext cx="8476274" cy="95410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91440" tIns="45720" rIns="91440" bIns="45720" rtlCol="0" anchor="t">
            <a:spAutoFit/>
          </a:bodyPr>
          <a:lstStyle>
            <a:defPPr>
              <a:defRPr lang="de-DE"/>
            </a:defPPr>
            <a:lvl1pPr>
              <a:defRPr sz="1200"/>
            </a:lvl1pPr>
          </a:lstStyle>
          <a:p>
            <a:pPr marL="228600" indent="-228600">
              <a:buFont typeface="+mj-lt"/>
              <a:buAutoNum type="arabicPeriod"/>
            </a:pPr>
            <a:r>
              <a:rPr lang="de-AT" sz="1400" i="1" dirty="0">
                <a:latin typeface="Aptos (Textkörper)"/>
              </a:rPr>
              <a:t>Falls nicht bei „Problemlösung“ behandelt: Benennung der bereits bestehenden Lösungsansätze und  Erläuterung, warum die neue Lösung besser ist als diese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400" i="1" dirty="0">
                <a:latin typeface="Aptos (Textkörper)"/>
              </a:rPr>
              <a:t>Wer sind die Wettbewerber, die diese Lösungsansätze am Markt anbieten</a:t>
            </a:r>
            <a:endParaRPr lang="de-DE" sz="1400" i="1" dirty="0">
              <a:latin typeface="Aptos (Textkörper)"/>
              <a:cs typeface="Calibri"/>
            </a:endParaRPr>
          </a:p>
          <a:p>
            <a:pPr marL="228600" indent="-228600">
              <a:buFont typeface="+mj-lt"/>
              <a:buAutoNum type="arabicPeriod"/>
            </a:pPr>
            <a:endParaRPr lang="de-DE" sz="1400" i="1" dirty="0">
              <a:latin typeface="Aptos (Textkörper)"/>
            </a:endParaRP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42E50BC7-E99D-2A42-9C12-80E10ECEDF34}"/>
              </a:ext>
            </a:extLst>
          </p:cNvPr>
          <p:cNvSpPr txBox="1">
            <a:spLocks/>
          </p:cNvSpPr>
          <p:nvPr/>
        </p:nvSpPr>
        <p:spPr>
          <a:xfrm>
            <a:off x="733969" y="1191379"/>
            <a:ext cx="12192000" cy="56197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3200" b="1">
                <a:solidFill>
                  <a:srgbClr val="276399"/>
                </a:solidFill>
                <a:latin typeface="Arial" panose="020B0604020202020204" pitchFamily="34" charset="0"/>
                <a:ea typeface="Microsoft YaHei UI Light" panose="020B0502040204020203" pitchFamily="34" charset="-122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400" b="0" i="0" u="none" strike="noStrike" kern="1200" cap="none" spc="0" normalizeH="0" noProof="0" dirty="0">
                <a:ln>
                  <a:noFill/>
                </a:ln>
                <a:solidFill>
                  <a:srgbClr val="EA5B19"/>
                </a:solidFill>
                <a:effectLst/>
                <a:uLnTx/>
                <a:uFillTx/>
                <a:latin typeface="Aptos (Textkörper)"/>
                <a:ea typeface="Microsoft YaHei UI Light"/>
                <a:cs typeface="Arial"/>
              </a:rPr>
              <a:t>Wettbewerb</a:t>
            </a:r>
            <a:endParaRPr lang="de-DE" sz="4400" b="0" i="0" u="none" strike="noStrike" kern="1200" cap="none" spc="0" normalizeH="0" baseline="0" noProof="0" dirty="0">
              <a:ln>
                <a:noFill/>
              </a:ln>
              <a:solidFill>
                <a:srgbClr val="EA5B19"/>
              </a:solidFill>
              <a:effectLst/>
              <a:uLnTx/>
              <a:uFillTx/>
              <a:latin typeface="Aptos (Textkörper)"/>
              <a:ea typeface="Microsoft YaHei UI Ligh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81805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650292" y="2025700"/>
            <a:ext cx="9331907" cy="224676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91440" tIns="45720" rIns="91440" bIns="45720" rtlCol="0" anchor="t">
            <a:spAutoFit/>
          </a:bodyPr>
          <a:lstStyle>
            <a:defPPr>
              <a:defRPr lang="de-DE"/>
            </a:defPPr>
            <a:lvl1pPr>
              <a:defRPr sz="1200"/>
            </a:lvl1pPr>
          </a:lstStyle>
          <a:p>
            <a:r>
              <a:rPr lang="de-DE" sz="1400" i="1" dirty="0">
                <a:latin typeface="Aptos (Textkörper)"/>
              </a:rPr>
              <a:t>z.B. Erläuterung des jährlichen Marktpotenzials über TAM/SAM/SOM</a:t>
            </a:r>
          </a:p>
          <a:p>
            <a:r>
              <a:rPr lang="de-AT" sz="1400" i="1" dirty="0">
                <a:latin typeface="Aptos (Textkörper)"/>
              </a:rPr>
              <a:t>TAM, Total </a:t>
            </a:r>
            <a:r>
              <a:rPr lang="de-AT" sz="1400" i="1" dirty="0" err="1">
                <a:latin typeface="Aptos (Textkörper)"/>
              </a:rPr>
              <a:t>Available</a:t>
            </a:r>
            <a:r>
              <a:rPr lang="de-AT" sz="1400" i="1" dirty="0">
                <a:latin typeface="Aptos (Textkörper)"/>
              </a:rPr>
              <a:t> Market</a:t>
            </a:r>
          </a:p>
          <a:p>
            <a:r>
              <a:rPr lang="de-AT" sz="1400" i="1" dirty="0">
                <a:latin typeface="Aptos (Textkörper)"/>
              </a:rPr>
              <a:t>SAM, </a:t>
            </a:r>
            <a:r>
              <a:rPr lang="de-AT" sz="1400" i="1" dirty="0" err="1">
                <a:latin typeface="Aptos (Textkörper)"/>
              </a:rPr>
              <a:t>Serviceable</a:t>
            </a:r>
            <a:r>
              <a:rPr lang="de-AT" sz="1400" i="1" dirty="0">
                <a:latin typeface="Aptos (Textkörper)"/>
              </a:rPr>
              <a:t> </a:t>
            </a:r>
            <a:r>
              <a:rPr lang="de-AT" sz="1400" i="1" dirty="0" err="1">
                <a:latin typeface="Aptos (Textkörper)"/>
              </a:rPr>
              <a:t>Available</a:t>
            </a:r>
            <a:r>
              <a:rPr lang="de-AT" sz="1400" i="1" dirty="0">
                <a:latin typeface="Aptos (Textkörper)"/>
              </a:rPr>
              <a:t> Market </a:t>
            </a:r>
          </a:p>
          <a:p>
            <a:r>
              <a:rPr lang="de-AT" sz="1400" i="1" dirty="0">
                <a:latin typeface="Aptos (Textkörper)"/>
              </a:rPr>
              <a:t>SOM, </a:t>
            </a:r>
            <a:r>
              <a:rPr lang="de-AT" sz="1400" i="1" dirty="0" err="1">
                <a:latin typeface="Aptos (Textkörper)"/>
              </a:rPr>
              <a:t>Serviceable</a:t>
            </a:r>
            <a:r>
              <a:rPr lang="de-AT" sz="1400" i="1" dirty="0">
                <a:latin typeface="Aptos (Textkörper)"/>
              </a:rPr>
              <a:t> </a:t>
            </a:r>
            <a:r>
              <a:rPr lang="de-AT" sz="1400" i="1" dirty="0" err="1">
                <a:latin typeface="Aptos (Textkörper)"/>
              </a:rPr>
              <a:t>Obtainable</a:t>
            </a:r>
            <a:r>
              <a:rPr lang="de-AT" sz="1400" i="1" dirty="0">
                <a:latin typeface="Aptos (Textkörper)"/>
              </a:rPr>
              <a:t> Market</a:t>
            </a:r>
          </a:p>
          <a:p>
            <a:endParaRPr lang="de-AT" sz="1400" i="1" dirty="0">
              <a:latin typeface="Aptos (Textkörper)"/>
            </a:endParaRPr>
          </a:p>
          <a:p>
            <a:r>
              <a:rPr lang="de-AT" sz="1400" i="1" dirty="0">
                <a:latin typeface="Aptos (Textkörper)"/>
              </a:rPr>
              <a:t>Wichtig: Das Marktpotenzial sollte möglichst in Währung, sprich in Euro angegeben werden. Dazu muss es einen Einzelpreis für die Lösung geben.  Dann wäre: Jährliches Marktpotential in Euro = Anzahl der potenziellen </a:t>
            </a:r>
            <a:r>
              <a:rPr lang="de-AT" sz="1400" i="1" dirty="0" err="1">
                <a:latin typeface="Aptos (Textkörper)"/>
              </a:rPr>
              <a:t>Kund:innen</a:t>
            </a:r>
            <a:r>
              <a:rPr lang="de-AT" sz="1400" i="1" dirty="0">
                <a:latin typeface="Aptos (Textkörper)"/>
              </a:rPr>
              <a:t>, die in einem Jahr kaufen  x Einzelpreis in Euro</a:t>
            </a:r>
            <a:endParaRPr lang="de-AT" sz="1400" i="1" dirty="0">
              <a:latin typeface="Aptos (Textkörper)"/>
              <a:cs typeface="Calibri"/>
            </a:endParaRPr>
          </a:p>
          <a:p>
            <a:endParaRPr lang="de-AT" sz="1400" i="1" dirty="0">
              <a:latin typeface="Aptos (Textkörper)"/>
            </a:endParaRPr>
          </a:p>
          <a:p>
            <a:r>
              <a:rPr lang="de-AT" sz="1400" i="1" dirty="0">
                <a:latin typeface="Aptos (Textkörper)"/>
              </a:rPr>
              <a:t>Die Angabe des Marktpotentials nur durch die Anzahl der potenziellen </a:t>
            </a:r>
            <a:r>
              <a:rPr lang="de-AT" sz="1400" i="1" dirty="0" err="1">
                <a:latin typeface="Aptos (Textkörper)"/>
              </a:rPr>
              <a:t>Kund:innen</a:t>
            </a:r>
            <a:r>
              <a:rPr lang="de-AT" sz="1400" i="1" dirty="0">
                <a:latin typeface="Aptos (Textkörper)"/>
              </a:rPr>
              <a:t> sollte nur im Ausnahmefall erfolgen.</a:t>
            </a: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42E50BC7-E99D-2A42-9C12-80E10ECEDF34}"/>
              </a:ext>
            </a:extLst>
          </p:cNvPr>
          <p:cNvSpPr txBox="1">
            <a:spLocks/>
          </p:cNvSpPr>
          <p:nvPr/>
        </p:nvSpPr>
        <p:spPr>
          <a:xfrm>
            <a:off x="650293" y="1236921"/>
            <a:ext cx="12192000" cy="56197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3200" b="1">
                <a:solidFill>
                  <a:srgbClr val="276399"/>
                </a:solidFill>
                <a:latin typeface="Arial" panose="020B0604020202020204" pitchFamily="34" charset="0"/>
                <a:ea typeface="Microsoft YaHei UI Light" panose="020B0502040204020203" pitchFamily="34" charset="-122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400" b="0" i="0" u="none" strike="noStrike" kern="1200" cap="none" spc="0" normalizeH="0" baseline="0" noProof="0" dirty="0">
                <a:ln>
                  <a:noFill/>
                </a:ln>
                <a:solidFill>
                  <a:srgbClr val="EA5B19"/>
                </a:solidFill>
                <a:effectLst/>
                <a:uLnTx/>
                <a:uFillTx/>
                <a:latin typeface="Aptos (Textkörper)"/>
                <a:ea typeface="Microsoft YaHei UI Light"/>
                <a:cs typeface="Arial"/>
              </a:rPr>
              <a:t>Marktpotenzial</a:t>
            </a:r>
            <a:endParaRPr lang="de-DE" sz="4400" b="0" i="0" u="none" strike="noStrike" kern="1200" cap="none" spc="0" normalizeH="0" baseline="0" noProof="0" dirty="0">
              <a:ln>
                <a:noFill/>
              </a:ln>
              <a:solidFill>
                <a:srgbClr val="EA5B19"/>
              </a:solidFill>
              <a:effectLst/>
              <a:uLnTx/>
              <a:uFillTx/>
              <a:latin typeface="Aptos (Textkörper)"/>
              <a:ea typeface="Microsoft YaHei UI Ligh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46359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736614" y="2233428"/>
            <a:ext cx="6845286" cy="310854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91440" tIns="45720" rIns="91440" bIns="45720" rtlCol="0" anchor="t">
            <a:spAutoFit/>
          </a:bodyPr>
          <a:lstStyle>
            <a:defPPr>
              <a:defRPr lang="de-DE"/>
            </a:defPPr>
            <a:lvl1pPr>
              <a:defRPr sz="1200"/>
            </a:lvl1pPr>
          </a:lstStyle>
          <a:p>
            <a:r>
              <a:rPr lang="de-DE" sz="1400" i="1" dirty="0">
                <a:latin typeface="Aptos (Textkörper)"/>
              </a:rPr>
              <a:t>Wie verdient das Unternehmen Geld mit seiner Lösung?</a:t>
            </a:r>
          </a:p>
          <a:p>
            <a:endParaRPr lang="de-DE" sz="1400" i="1" dirty="0">
              <a:latin typeface="Aptos (Textkörper)"/>
            </a:endParaRPr>
          </a:p>
          <a:p>
            <a:r>
              <a:rPr lang="de-DE" sz="1400" i="1" dirty="0">
                <a:latin typeface="Aptos (Textkörper)"/>
              </a:rPr>
              <a:t>Zu beantwortende Kernfragen: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400" i="1" dirty="0">
                <a:latin typeface="Aptos (Textkörper)"/>
              </a:rPr>
              <a:t>In welcher Form bekommen die </a:t>
            </a:r>
            <a:r>
              <a:rPr lang="de-DE" sz="1400" i="1" dirty="0" err="1">
                <a:latin typeface="Aptos (Textkörper)"/>
              </a:rPr>
              <a:t>Kunden:innen</a:t>
            </a:r>
            <a:r>
              <a:rPr lang="de-DE" sz="1400" i="1" dirty="0">
                <a:latin typeface="Aptos (Textkörper)"/>
              </a:rPr>
              <a:t> die Lösung vom Unternehmen?</a:t>
            </a:r>
            <a:br>
              <a:rPr lang="de-DE" sz="1400" i="1" dirty="0">
                <a:latin typeface="Aptos (Textkörper)"/>
              </a:rPr>
            </a:br>
            <a:r>
              <a:rPr lang="de-DE" sz="1400" i="1" dirty="0">
                <a:latin typeface="Aptos (Textkörper)"/>
                <a:ea typeface="+mn-lt"/>
                <a:cs typeface="+mn-lt"/>
              </a:rPr>
              <a:t>(z.B. App, Produkt, Direktverkauf, etc.)</a:t>
            </a:r>
            <a:endParaRPr lang="de-DE" sz="1400" i="1" dirty="0">
              <a:latin typeface="Aptos (Textkörper)"/>
            </a:endParaRPr>
          </a:p>
          <a:p>
            <a:pPr marL="342900" indent="-342900">
              <a:buFont typeface="+mj-lt"/>
              <a:buAutoNum type="arabicPeriod"/>
            </a:pPr>
            <a:endParaRPr lang="de-DE" sz="1400" i="1" dirty="0">
              <a:latin typeface="Aptos (Textkörper)"/>
              <a:ea typeface="Calibri"/>
              <a:cs typeface="Calibri"/>
            </a:endParaRPr>
          </a:p>
          <a:p>
            <a:pPr marL="342900" indent="-342900">
              <a:buFont typeface="+mj-lt"/>
              <a:buAutoNum type="arabicPeriod"/>
            </a:pPr>
            <a:r>
              <a:rPr lang="de-DE" sz="1400" i="1" dirty="0">
                <a:latin typeface="Aptos (Textkörper)"/>
              </a:rPr>
              <a:t>In welcher Form kommt das Geld von den </a:t>
            </a:r>
            <a:r>
              <a:rPr lang="de-DE" sz="1400" i="1" dirty="0" err="1">
                <a:latin typeface="Aptos (Textkörper)"/>
              </a:rPr>
              <a:t>Kund:innen</a:t>
            </a:r>
            <a:r>
              <a:rPr lang="de-DE" sz="1400" i="1" dirty="0">
                <a:latin typeface="Aptos (Textkörper)"/>
              </a:rPr>
              <a:t> zum Unternehmen?</a:t>
            </a:r>
            <a:br>
              <a:rPr lang="de-DE" sz="1400" i="1" dirty="0">
                <a:latin typeface="Aptos (Textkörper)"/>
              </a:rPr>
            </a:br>
            <a:r>
              <a:rPr lang="de-DE" sz="1400" i="1" dirty="0">
                <a:latin typeface="Aptos (Textkörper)"/>
                <a:ea typeface="+mn-lt"/>
                <a:cs typeface="+mn-lt"/>
              </a:rPr>
              <a:t>(z.B. Abo, Miete, direkte Bezahlung, etc.)</a:t>
            </a:r>
          </a:p>
          <a:p>
            <a:pPr marL="342900" indent="-342900">
              <a:buFont typeface="+mj-lt"/>
              <a:buAutoNum type="arabicPeriod"/>
            </a:pPr>
            <a:endParaRPr lang="de-DE" sz="1400" i="1" dirty="0">
              <a:latin typeface="Aptos (Textkörper)"/>
              <a:ea typeface="+mn-lt"/>
              <a:cs typeface="+mn-lt"/>
            </a:endParaRPr>
          </a:p>
          <a:p>
            <a:pPr marL="342900" indent="-342900">
              <a:buFont typeface="+mj-lt"/>
              <a:buAutoNum type="arabicPeriod"/>
            </a:pPr>
            <a:r>
              <a:rPr lang="de-DE" sz="1400" i="1" dirty="0">
                <a:latin typeface="Aptos (Textkörper)"/>
                <a:ea typeface="+mn-lt"/>
                <a:cs typeface="+mn-lt"/>
              </a:rPr>
              <a:t>Welche Finanzierungsstrategie wird verfolgt (Bootstrapping, VC, Fördermittel, etc.) inkl. Meilensteine (falls vorhanden) zur Erreichung dieser?</a:t>
            </a:r>
          </a:p>
          <a:p>
            <a:r>
              <a:rPr lang="de-DE" sz="1400" i="1" dirty="0">
                <a:latin typeface="Aptos (Textkörper)"/>
                <a:ea typeface="+mn-lt"/>
                <a:cs typeface="+mn-lt"/>
              </a:rPr>
              <a:t> </a:t>
            </a:r>
            <a:endParaRPr lang="de-DE" sz="1400" i="1" dirty="0">
              <a:latin typeface="Aptos (Textkörper)"/>
            </a:endParaRPr>
          </a:p>
          <a:p>
            <a:endParaRPr lang="de-DE" sz="1400" i="1" dirty="0">
              <a:latin typeface="Aptos (Textkörper)"/>
              <a:ea typeface="Calibri"/>
              <a:cs typeface="Calibri"/>
            </a:endParaRPr>
          </a:p>
          <a:p>
            <a:r>
              <a:rPr lang="de-DE" sz="1400" i="1" dirty="0">
                <a:latin typeface="Aptos (Textkörper)"/>
              </a:rPr>
              <a:t>Inspiration: Die 55 Geschäftsmodelle von der Universität St. Gallen</a:t>
            </a:r>
            <a:endParaRPr lang="de-DE" sz="1400" i="1" dirty="0">
              <a:latin typeface="Aptos (Textkörper)"/>
              <a:ea typeface="Calibri"/>
              <a:cs typeface="Calibri"/>
            </a:endParaRP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42E50BC7-E99D-2A42-9C12-80E10ECEDF34}"/>
              </a:ext>
            </a:extLst>
          </p:cNvPr>
          <p:cNvSpPr txBox="1">
            <a:spLocks/>
          </p:cNvSpPr>
          <p:nvPr/>
        </p:nvSpPr>
        <p:spPr>
          <a:xfrm>
            <a:off x="572044" y="1409097"/>
            <a:ext cx="12192000" cy="56197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3200" b="1">
                <a:solidFill>
                  <a:srgbClr val="276399"/>
                </a:solidFill>
                <a:latin typeface="Arial" panose="020B0604020202020204" pitchFamily="34" charset="0"/>
                <a:ea typeface="Microsoft YaHei UI Light" panose="020B0502040204020203" pitchFamily="34" charset="-122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400" b="0" i="0" u="none" strike="noStrike" kern="1200" cap="none" spc="0" normalizeH="0" baseline="0" noProof="0" dirty="0">
                <a:ln>
                  <a:noFill/>
                </a:ln>
                <a:solidFill>
                  <a:srgbClr val="EA5B19"/>
                </a:solidFill>
                <a:effectLst/>
                <a:uLnTx/>
                <a:uFillTx/>
                <a:latin typeface="Aptos (Textkörper)"/>
                <a:ea typeface="Microsoft YaHei UI Light"/>
                <a:cs typeface="Arial"/>
              </a:rPr>
              <a:t>Geschäftsmodell</a:t>
            </a:r>
            <a:endParaRPr lang="de-DE" sz="4400" b="0" i="0" u="none" strike="noStrike" kern="1200" cap="none" spc="0" normalizeH="0" baseline="0" noProof="0" dirty="0">
              <a:ln>
                <a:noFill/>
              </a:ln>
              <a:solidFill>
                <a:srgbClr val="EA5B19"/>
              </a:solidFill>
              <a:effectLst/>
              <a:uLnTx/>
              <a:uFillTx/>
              <a:latin typeface="Aptos (Textkörper)"/>
              <a:ea typeface="Microsoft YaHei UI Ligh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883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4421a3e-8074-488c-acbe-f41408a773d1" xsi:nil="true"/>
    <lcf76f155ced4ddcb4097134ff3c332f xmlns="52662419-4669-4983-9fde-d6a4c499da6b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BF4A9651259AB499A657A9C92D05705" ma:contentTypeVersion="13" ma:contentTypeDescription="Ein neues Dokument erstellen." ma:contentTypeScope="" ma:versionID="4392187b59a7b550215eb2c06e7e58c8">
  <xsd:schema xmlns:xsd="http://www.w3.org/2001/XMLSchema" xmlns:xs="http://www.w3.org/2001/XMLSchema" xmlns:p="http://schemas.microsoft.com/office/2006/metadata/properties" xmlns:ns2="52662419-4669-4983-9fde-d6a4c499da6b" xmlns:ns3="44421a3e-8074-488c-acbe-f41408a773d1" targetNamespace="http://schemas.microsoft.com/office/2006/metadata/properties" ma:root="true" ma:fieldsID="6fe852ca8f630ee1388e7c0b51c09ff0" ns2:_="" ns3:_="">
    <xsd:import namespace="52662419-4669-4983-9fde-d6a4c499da6b"/>
    <xsd:import namespace="44421a3e-8074-488c-acbe-f41408a773d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662419-4669-4983-9fde-d6a4c499da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Bildmarkierungen" ma:readOnly="false" ma:fieldId="{5cf76f15-5ced-4ddc-b409-7134ff3c332f}" ma:taxonomyMulti="true" ma:sspId="b293d6bd-a2a8-499f-ae97-153731432c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421a3e-8074-488c-acbe-f41408a773d1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17c69985-dd31-4eaf-a8de-a58a462c7440}" ma:internalName="TaxCatchAll" ma:showField="CatchAllData" ma:web="44421a3e-8074-488c-acbe-f41408a773d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B9E01A-1F8A-4B41-B702-69BE0F1553D3}">
  <ds:schemaRefs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elements/1.1/"/>
    <ds:schemaRef ds:uri="44421a3e-8074-488c-acbe-f41408a773d1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52662419-4669-4983-9fde-d6a4c499da6b"/>
  </ds:schemaRefs>
</ds:datastoreItem>
</file>

<file path=customXml/itemProps2.xml><?xml version="1.0" encoding="utf-8"?>
<ds:datastoreItem xmlns:ds="http://schemas.openxmlformats.org/officeDocument/2006/customXml" ds:itemID="{3009E145-2233-417C-AF68-ACB553DEFD4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148F73-DB69-4A52-BAB0-66FE31AC5F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662419-4669-4983-9fde-d6a4c499da6b"/>
    <ds:schemaRef ds:uri="44421a3e-8074-488c-acbe-f41408a773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569</Words>
  <Application>Microsoft Office PowerPoint</Application>
  <PresentationFormat>Breitbild</PresentationFormat>
  <Paragraphs>77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8" baseType="lpstr">
      <vt:lpstr>Aptos</vt:lpstr>
      <vt:lpstr>Aptos (Textkörper)</vt:lpstr>
      <vt:lpstr>Arial</vt:lpstr>
      <vt:lpstr>Calibri</vt:lpstr>
      <vt:lpstr>Calibri Light</vt:lpstr>
      <vt:lpstr>Office</vt:lpstr>
      <vt:lpstr> Roter Faden für ein gelungenes  Pitch Deck   „Startups“ </vt:lpstr>
      <vt:lpstr>Hinweise</vt:lpstr>
      <vt:lpstr>Titel des Projekts oder zukünftigen Unternehmens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Titel des Projekts oder zukünftigen Unternehmens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Bock, Holger</dc:creator>
  <cp:lastModifiedBy>Böhler-Thurnher Heike | WKV Gründerservice</cp:lastModifiedBy>
  <cp:revision>200</cp:revision>
  <cp:lastPrinted>2025-03-13T10:37:23Z</cp:lastPrinted>
  <dcterms:created xsi:type="dcterms:W3CDTF">2022-08-12T09:56:04Z</dcterms:created>
  <dcterms:modified xsi:type="dcterms:W3CDTF">2025-04-02T13:12:59Z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0x010100FBF4A9651259AB499A657A9C92D05705</vt:lpwstr>
  </property>
  <property fmtid="{D5CDD505-2E9C-101B-9397-08002B2CF9AE}" pid="3" name="MediaServiceImageTags">
    <vt:lpwstr/>
  </property>
</Properties>
</file>